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58" r:id="rId3"/>
    <p:sldId id="612" r:id="rId4"/>
    <p:sldId id="561" r:id="rId5"/>
    <p:sldId id="559" r:id="rId6"/>
    <p:sldId id="560" r:id="rId7"/>
    <p:sldId id="562" r:id="rId8"/>
    <p:sldId id="563" r:id="rId9"/>
    <p:sldId id="564" r:id="rId10"/>
    <p:sldId id="565" r:id="rId11"/>
    <p:sldId id="566" r:id="rId12"/>
    <p:sldId id="613" r:id="rId13"/>
    <p:sldId id="571" r:id="rId14"/>
    <p:sldId id="567" r:id="rId15"/>
    <p:sldId id="614" r:id="rId16"/>
    <p:sldId id="616" r:id="rId17"/>
    <p:sldId id="575" r:id="rId18"/>
    <p:sldId id="572" r:id="rId19"/>
    <p:sldId id="615" r:id="rId20"/>
    <p:sldId id="617" r:id="rId21"/>
    <p:sldId id="573" r:id="rId22"/>
    <p:sldId id="574" r:id="rId23"/>
    <p:sldId id="618" r:id="rId24"/>
    <p:sldId id="568" r:id="rId25"/>
    <p:sldId id="619" r:id="rId26"/>
    <p:sldId id="620" r:id="rId27"/>
    <p:sldId id="577" r:id="rId28"/>
    <p:sldId id="576" r:id="rId29"/>
    <p:sldId id="569" r:id="rId30"/>
    <p:sldId id="621" r:id="rId31"/>
    <p:sldId id="578" r:id="rId32"/>
    <p:sldId id="570" r:id="rId33"/>
    <p:sldId id="622" r:id="rId34"/>
    <p:sldId id="579" r:id="rId35"/>
    <p:sldId id="580" r:id="rId36"/>
    <p:sldId id="623" r:id="rId37"/>
    <p:sldId id="584" r:id="rId38"/>
    <p:sldId id="581" r:id="rId39"/>
    <p:sldId id="624" r:id="rId40"/>
    <p:sldId id="582" r:id="rId41"/>
    <p:sldId id="625" r:id="rId42"/>
    <p:sldId id="585" r:id="rId43"/>
    <p:sldId id="583" r:id="rId44"/>
    <p:sldId id="586" r:id="rId45"/>
    <p:sldId id="587" r:id="rId46"/>
    <p:sldId id="593" r:id="rId47"/>
    <p:sldId id="594" r:id="rId48"/>
    <p:sldId id="588" r:id="rId49"/>
    <p:sldId id="589" r:id="rId50"/>
    <p:sldId id="590" r:id="rId51"/>
    <p:sldId id="591" r:id="rId52"/>
    <p:sldId id="592" r:id="rId53"/>
    <p:sldId id="595" r:id="rId54"/>
    <p:sldId id="596" r:id="rId55"/>
    <p:sldId id="597" r:id="rId56"/>
    <p:sldId id="598" r:id="rId57"/>
    <p:sldId id="599" r:id="rId58"/>
    <p:sldId id="600" r:id="rId59"/>
    <p:sldId id="606" r:id="rId60"/>
    <p:sldId id="626" r:id="rId61"/>
    <p:sldId id="605" r:id="rId62"/>
    <p:sldId id="604" r:id="rId63"/>
    <p:sldId id="627" r:id="rId64"/>
    <p:sldId id="609" r:id="rId65"/>
    <p:sldId id="608" r:id="rId66"/>
    <p:sldId id="601" r:id="rId67"/>
    <p:sldId id="628" r:id="rId68"/>
    <p:sldId id="602" r:id="rId69"/>
    <p:sldId id="629" r:id="rId70"/>
    <p:sldId id="603" r:id="rId71"/>
    <p:sldId id="630" r:id="rId72"/>
    <p:sldId id="610" r:id="rId73"/>
    <p:sldId id="631" r:id="rId74"/>
    <p:sldId id="611" r:id="rId75"/>
    <p:sldId id="632" r:id="rId76"/>
    <p:sldId id="558" r:id="rId77"/>
    <p:sldId id="330" r:id="rId7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667453-6CA9-40B7-8A24-6E6050F9E736}" v="9" dt="2024-05-19T19:36:00.576"/>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895" autoAdjust="0"/>
  </p:normalViewPr>
  <p:slideViewPr>
    <p:cSldViewPr snapToGrid="0">
      <p:cViewPr varScale="1">
        <p:scale>
          <a:sx n="76" d="100"/>
          <a:sy n="76" d="100"/>
        </p:scale>
        <p:origin x="917"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tih Bildirici" userId="adafd7c07a9a257c" providerId="LiveId" clId="{A7F2A146-19EA-4EA0-8A66-11161F78634A}"/>
    <pc:docChg chg="modSld">
      <pc:chgData name="Fatih Bildirici" userId="adafd7c07a9a257c" providerId="LiveId" clId="{A7F2A146-19EA-4EA0-8A66-11161F78634A}" dt="2024-05-19T17:58:57.803" v="1" actId="20577"/>
      <pc:docMkLst>
        <pc:docMk/>
      </pc:docMkLst>
      <pc:sldChg chg="modSp mod">
        <pc:chgData name="Fatih Bildirici" userId="adafd7c07a9a257c" providerId="LiveId" clId="{A7F2A146-19EA-4EA0-8A66-11161F78634A}" dt="2024-05-19T17:58:57.803" v="1" actId="20577"/>
        <pc:sldMkLst>
          <pc:docMk/>
          <pc:sldMk cId="1846147814" sldId="330"/>
        </pc:sldMkLst>
        <pc:spChg chg="mod">
          <ac:chgData name="Fatih Bildirici" userId="adafd7c07a9a257c" providerId="LiveId" clId="{A7F2A146-19EA-4EA0-8A66-11161F78634A}" dt="2024-05-19T17:58:57.803" v="1" actId="20577"/>
          <ac:spMkLst>
            <pc:docMk/>
            <pc:sldMk cId="1846147814" sldId="330"/>
            <ac:spMk id="3" creationId="{5BAF1E1B-4DE7-4B1F-8765-A986392F4561}"/>
          </ac:spMkLst>
        </pc:spChg>
      </pc:sldChg>
    </pc:docChg>
  </pc:docChgLst>
  <pc:docChgLst>
    <pc:chgData name="Fatih Bildirici" userId="adafd7c07a9a257c" providerId="LiveId" clId="{B5667453-6CA9-40B7-8A24-6E6050F9E736}"/>
    <pc:docChg chg="undo custSel modSld">
      <pc:chgData name="Fatih Bildirici" userId="adafd7c07a9a257c" providerId="LiveId" clId="{B5667453-6CA9-40B7-8A24-6E6050F9E736}" dt="2024-05-19T19:38:56.878" v="85" actId="20577"/>
      <pc:docMkLst>
        <pc:docMk/>
      </pc:docMkLst>
      <pc:sldChg chg="modSp mod">
        <pc:chgData name="Fatih Bildirici" userId="adafd7c07a9a257c" providerId="LiveId" clId="{B5667453-6CA9-40B7-8A24-6E6050F9E736}" dt="2024-05-19T19:36:00.569" v="83" actId="20577"/>
        <pc:sldMkLst>
          <pc:docMk/>
          <pc:sldMk cId="567046185" sldId="256"/>
        </pc:sldMkLst>
        <pc:spChg chg="mod">
          <ac:chgData name="Fatih Bildirici" userId="adafd7c07a9a257c" providerId="LiveId" clId="{B5667453-6CA9-40B7-8A24-6E6050F9E736}" dt="2024-05-19T19:36:00.569" v="83" actId="20577"/>
          <ac:spMkLst>
            <pc:docMk/>
            <pc:sldMk cId="567046185" sldId="256"/>
            <ac:spMk id="18" creationId="{F77686C1-B4DA-496B-9DF9-A7C2724A6311}"/>
          </ac:spMkLst>
        </pc:spChg>
      </pc:sldChg>
      <pc:sldChg chg="modSp mod">
        <pc:chgData name="Fatih Bildirici" userId="adafd7c07a9a257c" providerId="LiveId" clId="{B5667453-6CA9-40B7-8A24-6E6050F9E736}" dt="2024-05-19T19:15:17.253" v="18"/>
        <pc:sldMkLst>
          <pc:docMk/>
          <pc:sldMk cId="1846147814" sldId="330"/>
        </pc:sldMkLst>
        <pc:spChg chg="mod">
          <ac:chgData name="Fatih Bildirici" userId="adafd7c07a9a257c" providerId="LiveId" clId="{B5667453-6CA9-40B7-8A24-6E6050F9E736}" dt="2024-05-19T19:15:17.253" v="18"/>
          <ac:spMkLst>
            <pc:docMk/>
            <pc:sldMk cId="1846147814" sldId="330"/>
            <ac:spMk id="3" creationId="{5BAF1E1B-4DE7-4B1F-8765-A986392F4561}"/>
          </ac:spMkLst>
        </pc:spChg>
      </pc:sldChg>
      <pc:sldChg chg="modSp mod">
        <pc:chgData name="Fatih Bildirici" userId="adafd7c07a9a257c" providerId="LiveId" clId="{B5667453-6CA9-40B7-8A24-6E6050F9E736}" dt="2024-05-19T19:38:56.878" v="85" actId="20577"/>
        <pc:sldMkLst>
          <pc:docMk/>
          <pc:sldMk cId="1349596971" sldId="561"/>
        </pc:sldMkLst>
        <pc:spChg chg="mod">
          <ac:chgData name="Fatih Bildirici" userId="adafd7c07a9a257c" providerId="LiveId" clId="{B5667453-6CA9-40B7-8A24-6E6050F9E736}" dt="2024-05-19T19:38:56.878" v="85" actId="20577"/>
          <ac:spMkLst>
            <pc:docMk/>
            <pc:sldMk cId="1349596971" sldId="561"/>
            <ac:spMk id="3" creationId="{29555F82-88EA-89C5-8804-05CFB6E67EA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3A3177-6906-4D13-978C-6E4C81C032A5}" type="datetimeFigureOut">
              <a:rPr lang="tr-TR" smtClean="0"/>
              <a:t>19.05.2024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FCAC79-FBEA-4983-A5EE-123DFE66D156}" type="slidenum">
              <a:rPr lang="tr-TR" smtClean="0"/>
              <a:t>‹#›</a:t>
            </a:fld>
            <a:endParaRPr lang="tr-TR"/>
          </a:p>
        </p:txBody>
      </p:sp>
    </p:spTree>
    <p:extLst>
      <p:ext uri="{BB962C8B-B14F-4D97-AF65-F5344CB8AC3E}">
        <p14:creationId xmlns:p14="http://schemas.microsoft.com/office/powerpoint/2010/main" val="747362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2</a:t>
            </a:fld>
            <a:endParaRPr lang="tr-TR"/>
          </a:p>
        </p:txBody>
      </p:sp>
    </p:spTree>
    <p:extLst>
      <p:ext uri="{BB962C8B-B14F-4D97-AF65-F5344CB8AC3E}">
        <p14:creationId xmlns:p14="http://schemas.microsoft.com/office/powerpoint/2010/main" val="898662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execution and automation are fundamental aspects of smart contracts that enable efficient, transparent, and </a:t>
            </a:r>
            <a:r>
              <a:rPr lang="en-GB" b="0" i="0" dirty="0" err="1">
                <a:solidFill>
                  <a:srgbClr val="0D0D0D"/>
                </a:solidFill>
                <a:effectLst/>
                <a:highlight>
                  <a:srgbClr val="FFFFFF"/>
                </a:highlight>
                <a:latin typeface="Söhne"/>
              </a:rPr>
              <a:t>trustless</a:t>
            </a:r>
            <a:r>
              <a:rPr lang="en-GB" b="0" i="0" dirty="0">
                <a:solidFill>
                  <a:srgbClr val="0D0D0D"/>
                </a:solidFill>
                <a:effectLst/>
                <a:highlight>
                  <a:srgbClr val="FFFFFF"/>
                </a:highlight>
                <a:latin typeface="Söhne"/>
              </a:rPr>
              <a:t> transactions and processes on blockchain networks. However, careful consideration of security, scalability, compliance, and testing is necessary to harness the full potential of smart contracts while mitigating risks.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11</a:t>
            </a:fld>
            <a:endParaRPr lang="tr-TR"/>
          </a:p>
        </p:txBody>
      </p:sp>
    </p:spTree>
    <p:extLst>
      <p:ext uri="{BB962C8B-B14F-4D97-AF65-F5344CB8AC3E}">
        <p14:creationId xmlns:p14="http://schemas.microsoft.com/office/powerpoint/2010/main" val="717672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execution and automation are fundamental aspects of smart contracts that enable efficient, transparent, and </a:t>
            </a:r>
            <a:r>
              <a:rPr lang="en-GB" b="0" i="0" dirty="0" err="1">
                <a:solidFill>
                  <a:srgbClr val="0D0D0D"/>
                </a:solidFill>
                <a:effectLst/>
                <a:highlight>
                  <a:srgbClr val="FFFFFF"/>
                </a:highlight>
                <a:latin typeface="Söhne"/>
              </a:rPr>
              <a:t>trustless</a:t>
            </a:r>
            <a:r>
              <a:rPr lang="en-GB" b="0" i="0" dirty="0">
                <a:solidFill>
                  <a:srgbClr val="0D0D0D"/>
                </a:solidFill>
                <a:effectLst/>
                <a:highlight>
                  <a:srgbClr val="FFFFFF"/>
                </a:highlight>
                <a:latin typeface="Söhne"/>
              </a:rPr>
              <a:t> transactions and processes on blockchain networks. However, careful consideration of security, scalability, compliance, and testing is necessary to harness the full potential of smart contracts while mitigating risks.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12</a:t>
            </a:fld>
            <a:endParaRPr lang="tr-TR"/>
          </a:p>
        </p:txBody>
      </p:sp>
    </p:spTree>
    <p:extLst>
      <p:ext uri="{BB962C8B-B14F-4D97-AF65-F5344CB8AC3E}">
        <p14:creationId xmlns:p14="http://schemas.microsoft.com/office/powerpoint/2010/main" val="383098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br>
              <a:rPr lang="en-GB" dirty="0"/>
            </a:br>
            <a:r>
              <a:rPr lang="en-GB" b="0" i="0" dirty="0">
                <a:solidFill>
                  <a:srgbClr val="0D0D0D"/>
                </a:solidFill>
                <a:effectLst/>
                <a:highlight>
                  <a:srgbClr val="FFFFFF"/>
                </a:highlight>
                <a:latin typeface="Söhne"/>
              </a:rPr>
              <a:t>Privacy and security are critical aspects of blockchain technology and smart contracts. Let's delve into each of these topics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13</a:t>
            </a:fld>
            <a:endParaRPr lang="tr-TR"/>
          </a:p>
        </p:txBody>
      </p:sp>
    </p:spTree>
    <p:extLst>
      <p:ext uri="{BB962C8B-B14F-4D97-AF65-F5344CB8AC3E}">
        <p14:creationId xmlns:p14="http://schemas.microsoft.com/office/powerpoint/2010/main" val="3900777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a:p>
            <a:r>
              <a:rPr lang="en-GB" dirty="0"/>
              <a:t>The concept of zero-knowledge proofs was introduced in the field of cryptography to address the challenge of proving information or credentials without compromising privacy.</a:t>
            </a:r>
            <a:endParaRPr lang="tr-TR" dirty="0"/>
          </a:p>
          <a:p>
            <a:r>
              <a:rPr lang="en-GB" dirty="0"/>
              <a:t>Overall, Zero-Knowledge Proofs play a crucial role in enhancing privacy, security, and trust in various domains by allowing for confidential transactions and verifiable computations without revealing sensitive information.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14</a:t>
            </a:fld>
            <a:endParaRPr lang="tr-TR"/>
          </a:p>
        </p:txBody>
      </p:sp>
    </p:spTree>
    <p:extLst>
      <p:ext uri="{BB962C8B-B14F-4D97-AF65-F5344CB8AC3E}">
        <p14:creationId xmlns:p14="http://schemas.microsoft.com/office/powerpoint/2010/main" val="3238050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15</a:t>
            </a:fld>
            <a:endParaRPr lang="tr-TR"/>
          </a:p>
        </p:txBody>
      </p:sp>
    </p:spTree>
    <p:extLst>
      <p:ext uri="{BB962C8B-B14F-4D97-AF65-F5344CB8AC3E}">
        <p14:creationId xmlns:p14="http://schemas.microsoft.com/office/powerpoint/2010/main" val="1559748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16</a:t>
            </a:fld>
            <a:endParaRPr lang="tr-TR"/>
          </a:p>
        </p:txBody>
      </p:sp>
    </p:spTree>
    <p:extLst>
      <p:ext uri="{BB962C8B-B14F-4D97-AF65-F5344CB8AC3E}">
        <p14:creationId xmlns:p14="http://schemas.microsoft.com/office/powerpoint/2010/main" val="1572091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17</a:t>
            </a:fld>
            <a:endParaRPr lang="tr-TR"/>
          </a:p>
        </p:txBody>
      </p:sp>
    </p:spTree>
    <p:extLst>
      <p:ext uri="{BB962C8B-B14F-4D97-AF65-F5344CB8AC3E}">
        <p14:creationId xmlns:p14="http://schemas.microsoft.com/office/powerpoint/2010/main" val="3025386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By implementing these security considerations and best practices, developers and organizations can enhance the security posture of their smart contracts, mitigate risks, and build trust with users in blockchain-based applications and platforms. Ongoing monitoring, audits, and security updates are also crucial to adapt to evolving threats and vulnerabilities in the blockchain ecosystem.</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18</a:t>
            </a:fld>
            <a:endParaRPr lang="tr-TR"/>
          </a:p>
        </p:txBody>
      </p:sp>
    </p:spTree>
    <p:extLst>
      <p:ext uri="{BB962C8B-B14F-4D97-AF65-F5344CB8AC3E}">
        <p14:creationId xmlns:p14="http://schemas.microsoft.com/office/powerpoint/2010/main" val="2966133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By implementing these security considerations and best practices, developers and organizations can enhance the security posture of their smart contracts, mitigate risks, and build trust with users in blockchain-based applications and platforms. Ongoing monitoring, audits, and security updates are also crucial to adapt to evolving threats and vulnerabilities in the blockchain ecosystem.</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19</a:t>
            </a:fld>
            <a:endParaRPr lang="tr-TR"/>
          </a:p>
        </p:txBody>
      </p:sp>
    </p:spTree>
    <p:extLst>
      <p:ext uri="{BB962C8B-B14F-4D97-AF65-F5344CB8AC3E}">
        <p14:creationId xmlns:p14="http://schemas.microsoft.com/office/powerpoint/2010/main" val="3269490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D0D0D"/>
                </a:solidFill>
                <a:effectLst/>
                <a:highlight>
                  <a:srgbClr val="FFFFFF"/>
                </a:highlight>
                <a:latin typeface="Söhne"/>
              </a:rPr>
              <a:t>GÖKSU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By prioritizing regulatory compliance in blockchain and smart contract initiatives, organizations can mitigate legal risks, build trust with stakeholders, and foster a compliant and secure environment for blockchain-based transactions and operations. Collaborating with legal experts, compliance professionals, and regulatory bodies is essential for navigating regulatory challenges effectively.</a:t>
            </a:r>
          </a:p>
        </p:txBody>
      </p:sp>
      <p:sp>
        <p:nvSpPr>
          <p:cNvPr id="4" name="Slayt Numarası Yer Tutucusu 3"/>
          <p:cNvSpPr>
            <a:spLocks noGrp="1"/>
          </p:cNvSpPr>
          <p:nvPr>
            <p:ph type="sldNum" sz="quarter" idx="5"/>
          </p:nvPr>
        </p:nvSpPr>
        <p:spPr/>
        <p:txBody>
          <a:bodyPr/>
          <a:lstStyle/>
          <a:p>
            <a:fld id="{E8FCAC79-FBEA-4983-A5EE-123DFE66D156}" type="slidenum">
              <a:rPr lang="tr-TR" smtClean="0"/>
              <a:t>20</a:t>
            </a:fld>
            <a:endParaRPr lang="tr-TR"/>
          </a:p>
        </p:txBody>
      </p:sp>
    </p:spTree>
    <p:extLst>
      <p:ext uri="{BB962C8B-B14F-4D97-AF65-F5344CB8AC3E}">
        <p14:creationId xmlns:p14="http://schemas.microsoft.com/office/powerpoint/2010/main" val="4048689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3</a:t>
            </a:fld>
            <a:endParaRPr lang="tr-TR"/>
          </a:p>
        </p:txBody>
      </p:sp>
    </p:spTree>
    <p:extLst>
      <p:ext uri="{BB962C8B-B14F-4D97-AF65-F5344CB8AC3E}">
        <p14:creationId xmlns:p14="http://schemas.microsoft.com/office/powerpoint/2010/main" val="1777520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D0D0D"/>
                </a:solidFill>
                <a:effectLst/>
                <a:highlight>
                  <a:srgbClr val="FFFFFF"/>
                </a:highlight>
                <a:latin typeface="Söhne"/>
              </a:rPr>
              <a:t>GÖKSU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By prioritizing regulatory compliance in blockchain and smart contract initiatives, organizations can mitigate legal risks, build trust with stakeholders, and foster a compliant and secure environment for blockchain-based transactions and operations. Collaborating with legal experts, compliance professionals, and regulatory bodies is essential for navigating regulatory challenges effectively.</a:t>
            </a:r>
          </a:p>
        </p:txBody>
      </p:sp>
      <p:sp>
        <p:nvSpPr>
          <p:cNvPr id="4" name="Slayt Numarası Yer Tutucusu 3"/>
          <p:cNvSpPr>
            <a:spLocks noGrp="1"/>
          </p:cNvSpPr>
          <p:nvPr>
            <p:ph type="sldNum" sz="quarter" idx="5"/>
          </p:nvPr>
        </p:nvSpPr>
        <p:spPr/>
        <p:txBody>
          <a:bodyPr/>
          <a:lstStyle/>
          <a:p>
            <a:fld id="{E8FCAC79-FBEA-4983-A5EE-123DFE66D156}" type="slidenum">
              <a:rPr lang="tr-TR" smtClean="0"/>
              <a:t>21</a:t>
            </a:fld>
            <a:endParaRPr lang="tr-TR"/>
          </a:p>
        </p:txBody>
      </p:sp>
    </p:spTree>
    <p:extLst>
      <p:ext uri="{BB962C8B-B14F-4D97-AF65-F5344CB8AC3E}">
        <p14:creationId xmlns:p14="http://schemas.microsoft.com/office/powerpoint/2010/main" val="756653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By adopting these best practices, organizations can enhance the privacy, security, and trustworthiness of blockchain-based systems and smart contracts, reducing the risk of data breaches, fraud, and cyberattacks. Ongoing monitoring, risk assessment, and continuous improvement are key to maintaining a secure blockchain ecosystem.</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22</a:t>
            </a:fld>
            <a:endParaRPr lang="tr-TR"/>
          </a:p>
        </p:txBody>
      </p:sp>
    </p:spTree>
    <p:extLst>
      <p:ext uri="{BB962C8B-B14F-4D97-AF65-F5344CB8AC3E}">
        <p14:creationId xmlns:p14="http://schemas.microsoft.com/office/powerpoint/2010/main" val="306573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By adopting these best practices, organizations can enhance the privacy, security, and trustworthiness of blockchain-based systems and smart contracts, reducing the risk of data breaches, fraud, and cyberattacks. Ongoing monitoring, risk assessment, and continuous improvement are key to maintaining a secure blockchain ecosystem.</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23</a:t>
            </a:fld>
            <a:endParaRPr lang="tr-TR"/>
          </a:p>
        </p:txBody>
      </p:sp>
    </p:spTree>
    <p:extLst>
      <p:ext uri="{BB962C8B-B14F-4D97-AF65-F5344CB8AC3E}">
        <p14:creationId xmlns:p14="http://schemas.microsoft.com/office/powerpoint/2010/main" val="2743950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a:p>
            <a:r>
              <a:rPr lang="en-GB" dirty="0"/>
              <a:t>Overall, DAOs represent a paradigm shift in organizational structure and governance, leveraging blockchain technology to create transparent, autonomous, and community-driven entities. As the technology evolves and adoption grows, DAOs have the potential to disrupt traditional centralized organizations and empower decentralized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24</a:t>
            </a:fld>
            <a:endParaRPr lang="tr-TR"/>
          </a:p>
        </p:txBody>
      </p:sp>
    </p:spTree>
    <p:extLst>
      <p:ext uri="{BB962C8B-B14F-4D97-AF65-F5344CB8AC3E}">
        <p14:creationId xmlns:p14="http://schemas.microsoft.com/office/powerpoint/2010/main" val="2079803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a:p>
            <a:r>
              <a:rPr lang="en-GB" dirty="0"/>
              <a:t>Overall, DAOs represent a paradigm shift in organizational structure and governance, leveraging blockchain technology to create transparent, autonomous, and community-driven entities. As the technology evolves and adoption grows, DAOs have the potential to disrupt traditional centralized organizations and empower decentralized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25</a:t>
            </a:fld>
            <a:endParaRPr lang="tr-TR"/>
          </a:p>
        </p:txBody>
      </p:sp>
    </p:spTree>
    <p:extLst>
      <p:ext uri="{BB962C8B-B14F-4D97-AF65-F5344CB8AC3E}">
        <p14:creationId xmlns:p14="http://schemas.microsoft.com/office/powerpoint/2010/main" val="1475179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26</a:t>
            </a:fld>
            <a:endParaRPr lang="tr-TR"/>
          </a:p>
        </p:txBody>
      </p:sp>
    </p:spTree>
    <p:extLst>
      <p:ext uri="{BB962C8B-B14F-4D97-AF65-F5344CB8AC3E}">
        <p14:creationId xmlns:p14="http://schemas.microsoft.com/office/powerpoint/2010/main" val="4011835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27</a:t>
            </a:fld>
            <a:endParaRPr lang="tr-TR"/>
          </a:p>
        </p:txBody>
      </p:sp>
    </p:spTree>
    <p:extLst>
      <p:ext uri="{BB962C8B-B14F-4D97-AF65-F5344CB8AC3E}">
        <p14:creationId xmlns:p14="http://schemas.microsoft.com/office/powerpoint/2010/main" val="3204244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smart contracts play a central role in DAOs by providing automated governance, membership management, asset management, regulatory compliance, and decentralized services. They enhance transparency, efficiency, and trust in DAO operations while empowering community-driven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28</a:t>
            </a:fld>
            <a:endParaRPr lang="tr-TR"/>
          </a:p>
        </p:txBody>
      </p:sp>
    </p:spTree>
    <p:extLst>
      <p:ext uri="{BB962C8B-B14F-4D97-AF65-F5344CB8AC3E}">
        <p14:creationId xmlns:p14="http://schemas.microsoft.com/office/powerpoint/2010/main" val="1358146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D0D0D"/>
                </a:solidFill>
                <a:effectLst/>
                <a:highlight>
                  <a:srgbClr val="FFFFFF"/>
                </a:highlight>
                <a:latin typeface="Söhne"/>
              </a:rPr>
              <a:t>GÖKSU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Overall, smart contracts empower DAOs with efficient, transparent, and inclusive governance and decision-making processes. They promote community-driven participation, accountability, and consensus while enhancing the agility and adaptability of DAO governance structures.</a:t>
            </a: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29</a:t>
            </a:fld>
            <a:endParaRPr lang="tr-TR"/>
          </a:p>
        </p:txBody>
      </p:sp>
    </p:spTree>
    <p:extLst>
      <p:ext uri="{BB962C8B-B14F-4D97-AF65-F5344CB8AC3E}">
        <p14:creationId xmlns:p14="http://schemas.microsoft.com/office/powerpoint/2010/main" val="2855437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D0D0D"/>
                </a:solidFill>
                <a:effectLst/>
                <a:highlight>
                  <a:srgbClr val="FFFFFF"/>
                </a:highlight>
                <a:latin typeface="Söhne"/>
              </a:rPr>
              <a:t>GÖKSU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Overall, smart contracts empower DAOs with efficient, transparent, and inclusive governance and decision-making processes. They promote community-driven participation, accountability, and consensus while enhancing the agility and adaptability of DAO governance structures.</a:t>
            </a: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30</a:t>
            </a:fld>
            <a:endParaRPr lang="tr-TR"/>
          </a:p>
        </p:txBody>
      </p:sp>
    </p:spTree>
    <p:extLst>
      <p:ext uri="{BB962C8B-B14F-4D97-AF65-F5344CB8AC3E}">
        <p14:creationId xmlns:p14="http://schemas.microsoft.com/office/powerpoint/2010/main" val="1584971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4</a:t>
            </a:fld>
            <a:endParaRPr lang="tr-TR"/>
          </a:p>
        </p:txBody>
      </p:sp>
    </p:spTree>
    <p:extLst>
      <p:ext uri="{BB962C8B-B14F-4D97-AF65-F5344CB8AC3E}">
        <p14:creationId xmlns:p14="http://schemas.microsoft.com/office/powerpoint/2010/main" val="2582677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i="0" dirty="0">
                <a:solidFill>
                  <a:srgbClr val="0D0D0D"/>
                </a:solidFill>
                <a:effectLst/>
                <a:highlight>
                  <a:srgbClr val="FFFFFF"/>
                </a:highlight>
                <a:latin typeface="Söhne"/>
              </a:rPr>
              <a:t>GÖKSU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D0D0D"/>
                </a:solidFill>
                <a:effectLst/>
                <a:highlight>
                  <a:srgbClr val="FFFFFF"/>
                </a:highlight>
                <a:latin typeface="Söhne"/>
              </a:rPr>
              <a:t>Overall, smart contracts empower DAOs with efficient, transparent, and inclusive governance and decision-making processes. They promote community-driven participation, accountability, and consensus while enhancing the agility and adaptability of DAO governance structures.</a:t>
            </a:r>
          </a:p>
          <a:p>
            <a:r>
              <a:rPr lang="tr-TR" b="0" i="0" dirty="0" err="1">
                <a:solidFill>
                  <a:srgbClr val="474747"/>
                </a:solidFill>
                <a:effectLst/>
                <a:highlight>
                  <a:srgbClr val="FFFFFF"/>
                </a:highlight>
                <a:latin typeface="Google Sans"/>
              </a:rPr>
              <a:t>Sybil</a:t>
            </a:r>
            <a:r>
              <a:rPr lang="tr-TR" b="0" i="0" dirty="0">
                <a:solidFill>
                  <a:srgbClr val="474747"/>
                </a:solidFill>
                <a:effectLst/>
                <a:highlight>
                  <a:srgbClr val="FFFFFF"/>
                </a:highlight>
                <a:latin typeface="Google Sans"/>
              </a:rPr>
              <a:t> saldırısı, </a:t>
            </a:r>
            <a:r>
              <a:rPr lang="tr-TR" b="0" i="0" dirty="0">
                <a:solidFill>
                  <a:srgbClr val="040C28"/>
                </a:solidFill>
                <a:effectLst/>
                <a:highlight>
                  <a:srgbClr val="D3E3FD"/>
                </a:highlight>
                <a:latin typeface="Google Sans"/>
              </a:rPr>
              <a:t>bir ağı birden fazla sahte kimlik oluşturarak kontrol etme girişimidir</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31</a:t>
            </a:fld>
            <a:endParaRPr lang="tr-TR"/>
          </a:p>
        </p:txBody>
      </p:sp>
    </p:spTree>
    <p:extLst>
      <p:ext uri="{BB962C8B-B14F-4D97-AF65-F5344CB8AC3E}">
        <p14:creationId xmlns:p14="http://schemas.microsoft.com/office/powerpoint/2010/main" val="3253332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These case studies illustrate the diverse applications of smart contracts in DAOs, ranging from investment management and grant funding to decentralized governance and DeFi innovation. They highlight the potential of DAOs to transform traditional organizational models and empower decentralized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32</a:t>
            </a:fld>
            <a:endParaRPr lang="tr-TR"/>
          </a:p>
        </p:txBody>
      </p:sp>
    </p:spTree>
    <p:extLst>
      <p:ext uri="{BB962C8B-B14F-4D97-AF65-F5344CB8AC3E}">
        <p14:creationId xmlns:p14="http://schemas.microsoft.com/office/powerpoint/2010/main" val="2799392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These case studies illustrate the diverse applications of smart contracts in DAOs, ranging from investment management and grant funding to decentralized governance and DeFi innovation. They highlight the potential of DAOs to transform traditional organizational models and empower decentralized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33</a:t>
            </a:fld>
            <a:endParaRPr lang="tr-TR"/>
          </a:p>
        </p:txBody>
      </p:sp>
    </p:spTree>
    <p:extLst>
      <p:ext uri="{BB962C8B-B14F-4D97-AF65-F5344CB8AC3E}">
        <p14:creationId xmlns:p14="http://schemas.microsoft.com/office/powerpoint/2010/main" val="4077294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These case studies illustrate the diverse applications of smart contracts in DAOs, ranging from investment management and grant funding to decentralized governance and DeFi innovation. They highlight the potential of DAOs to transform traditional organizational models and empower decentralized decision-making and collaboration.</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34</a:t>
            </a:fld>
            <a:endParaRPr lang="tr-TR"/>
          </a:p>
        </p:txBody>
      </p:sp>
    </p:spTree>
    <p:extLst>
      <p:ext uri="{BB962C8B-B14F-4D97-AF65-F5344CB8AC3E}">
        <p14:creationId xmlns:p14="http://schemas.microsoft.com/office/powerpoint/2010/main" val="2751995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Addressing these challenges and implementing robust security measures is essential for ensuring the trust, resilience, and success of Decentralized Autonomous Organizations (DAOs) leveraging smart contracts. Collaboration between technical experts, economists, legal advisors, and the DAO community is key to overcoming these challenges and advancing the adoption of DAOs in diverse industries.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35</a:t>
            </a:fld>
            <a:endParaRPr lang="tr-TR"/>
          </a:p>
        </p:txBody>
      </p:sp>
    </p:spTree>
    <p:extLst>
      <p:ext uri="{BB962C8B-B14F-4D97-AF65-F5344CB8AC3E}">
        <p14:creationId xmlns:p14="http://schemas.microsoft.com/office/powerpoint/2010/main" val="2282086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b="0" i="0" dirty="0">
              <a:solidFill>
                <a:srgbClr val="0D0D0D"/>
              </a:solidFill>
              <a:effectLst/>
              <a:highlight>
                <a:srgbClr val="FFFFFF"/>
              </a:highlight>
              <a:latin typeface="Söhne"/>
            </a:endParaRPr>
          </a:p>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Addressing these challenges and implementing robust security measures is essential for ensuring the trust, resilience, and success of Decentralized Autonomous Organizations (DAOs) leveraging smart contracts. Collaboration between technical experts, economists, legal advisors, and the DAO community is key to overcoming these challenges and advancing the adoption of DAOs in diverse industries.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36</a:t>
            </a:fld>
            <a:endParaRPr lang="tr-TR"/>
          </a:p>
        </p:txBody>
      </p:sp>
    </p:spTree>
    <p:extLst>
      <p:ext uri="{BB962C8B-B14F-4D97-AF65-F5344CB8AC3E}">
        <p14:creationId xmlns:p14="http://schemas.microsoft.com/office/powerpoint/2010/main" val="2223719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Addressing these challenges and implementing robust security measures is essential for ensuring the trust, resilience, and success of Decentralized Autonomous Organizations (DAOs) leveraging smart contracts. Collaboration between technical experts, economists, legal advisors, and the DAO community is key to overcoming these challenges and advancing the adoption of DAOs in diverse industries.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37</a:t>
            </a:fld>
            <a:endParaRPr lang="tr-TR"/>
          </a:p>
        </p:txBody>
      </p:sp>
    </p:spTree>
    <p:extLst>
      <p:ext uri="{BB962C8B-B14F-4D97-AF65-F5344CB8AC3E}">
        <p14:creationId xmlns:p14="http://schemas.microsoft.com/office/powerpoint/2010/main" val="867505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38</a:t>
            </a:fld>
            <a:endParaRPr lang="tr-TR"/>
          </a:p>
        </p:txBody>
      </p:sp>
    </p:spTree>
    <p:extLst>
      <p:ext uri="{BB962C8B-B14F-4D97-AF65-F5344CB8AC3E}">
        <p14:creationId xmlns:p14="http://schemas.microsoft.com/office/powerpoint/2010/main" val="34923338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AI integration in smart contracts enables intelligent automation, predictive analytics, personalized experiences, reliable oracles, NLP capabilities, and enhanced governance. It empowers decentralized platforms, DAOs, and blockchain ecosystems with advanced intelligence, efficiency, and innovation capabilities. However, AI-powered smart contracts also raise considerations regarding data privacy, algorithm bias, security risks, and regulatory compliance, which require careful planning and governance.</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39</a:t>
            </a:fld>
            <a:endParaRPr lang="tr-TR"/>
          </a:p>
        </p:txBody>
      </p:sp>
    </p:spTree>
    <p:extLst>
      <p:ext uri="{BB962C8B-B14F-4D97-AF65-F5344CB8AC3E}">
        <p14:creationId xmlns:p14="http://schemas.microsoft.com/office/powerpoint/2010/main" val="3766711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40</a:t>
            </a:fld>
            <a:endParaRPr lang="tr-TR"/>
          </a:p>
        </p:txBody>
      </p:sp>
    </p:spTree>
    <p:extLst>
      <p:ext uri="{BB962C8B-B14F-4D97-AF65-F5344CB8AC3E}">
        <p14:creationId xmlns:p14="http://schemas.microsoft.com/office/powerpoint/2010/main" val="1492304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5</a:t>
            </a:fld>
            <a:endParaRPr lang="tr-TR"/>
          </a:p>
        </p:txBody>
      </p:sp>
    </p:spTree>
    <p:extLst>
      <p:ext uri="{BB962C8B-B14F-4D97-AF65-F5344CB8AC3E}">
        <p14:creationId xmlns:p14="http://schemas.microsoft.com/office/powerpoint/2010/main" val="4289152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41</a:t>
            </a:fld>
            <a:endParaRPr lang="tr-TR"/>
          </a:p>
        </p:txBody>
      </p:sp>
    </p:spTree>
    <p:extLst>
      <p:ext uri="{BB962C8B-B14F-4D97-AF65-F5344CB8AC3E}">
        <p14:creationId xmlns:p14="http://schemas.microsoft.com/office/powerpoint/2010/main" val="1069718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Dynamic and adaptive contracts represent a paradigm shift in contract management, enabling real-time responsiveness, personalized experiences, and optimized outcomes in diverse industries. However, they require robust data analytics, AI capabilities, governance frameworks, and security measures to unleash their full potential while mitigating risks.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42</a:t>
            </a:fld>
            <a:endParaRPr lang="tr-TR"/>
          </a:p>
        </p:txBody>
      </p:sp>
    </p:spTree>
    <p:extLst>
      <p:ext uri="{BB962C8B-B14F-4D97-AF65-F5344CB8AC3E}">
        <p14:creationId xmlns:p14="http://schemas.microsoft.com/office/powerpoint/2010/main" val="2179190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43</a:t>
            </a:fld>
            <a:endParaRPr lang="tr-TR"/>
          </a:p>
        </p:txBody>
      </p:sp>
    </p:spTree>
    <p:extLst>
      <p:ext uri="{BB962C8B-B14F-4D97-AF65-F5344CB8AC3E}">
        <p14:creationId xmlns:p14="http://schemas.microsoft.com/office/powerpoint/2010/main" val="15766368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Overall, predictive contract execution in AI-powered smart contracts enables data-driven decision-making, risk mitigation, and contract optimization across various industries. By leveraging predictive analytics, machine learning, and real-time data insights, these contracts can adapt to changing environments, enhance contract performance, and deliver value to stakeholders. However, implementing predictive contract execution requires robust data management, AI capabilities, and governance frameworks to ensure accuracy, transparency, and compliance with legal and regulatory requirements.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44</a:t>
            </a:fld>
            <a:endParaRPr lang="tr-TR"/>
          </a:p>
        </p:txBody>
      </p:sp>
    </p:spTree>
    <p:extLst>
      <p:ext uri="{BB962C8B-B14F-4D97-AF65-F5344CB8AC3E}">
        <p14:creationId xmlns:p14="http://schemas.microsoft.com/office/powerpoint/2010/main" val="2953697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45</a:t>
            </a:fld>
            <a:endParaRPr lang="tr-TR"/>
          </a:p>
        </p:txBody>
      </p:sp>
    </p:spTree>
    <p:extLst>
      <p:ext uri="{BB962C8B-B14F-4D97-AF65-F5344CB8AC3E}">
        <p14:creationId xmlns:p14="http://schemas.microsoft.com/office/powerpoint/2010/main" val="3522720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tr-TR" b="0" i="0" dirty="0">
                <a:solidFill>
                  <a:srgbClr val="0D0D0D"/>
                </a:solidFill>
                <a:effectLst/>
                <a:highlight>
                  <a:srgbClr val="FFFFFF"/>
                </a:highlight>
                <a:latin typeface="Söhne"/>
              </a:rPr>
              <a:t>a</a:t>
            </a:r>
            <a:r>
              <a:rPr lang="en-GB" b="0" i="0" dirty="0" err="1">
                <a:solidFill>
                  <a:srgbClr val="0D0D0D"/>
                </a:solidFill>
                <a:effectLst/>
                <a:highlight>
                  <a:srgbClr val="FFFFFF"/>
                </a:highlight>
                <a:latin typeface="Söhne"/>
              </a:rPr>
              <a:t>ddressing</a:t>
            </a:r>
            <a:r>
              <a:rPr lang="en-GB" b="0" i="0" dirty="0">
                <a:solidFill>
                  <a:srgbClr val="0D0D0D"/>
                </a:solidFill>
                <a:effectLst/>
                <a:highlight>
                  <a:srgbClr val="FFFFFF"/>
                </a:highlight>
                <a:latin typeface="Söhne"/>
              </a:rPr>
              <a:t> these limitations requires a holistic approach, involving collaboration between AI experts, blockchain developers, legal advisors, regulators, and stakeholders to ensure responsible AI deployment, mitigate risks, and maximize the benefits of AI-powered smart contracts.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46</a:t>
            </a:fld>
            <a:endParaRPr lang="tr-TR"/>
          </a:p>
        </p:txBody>
      </p:sp>
    </p:spTree>
    <p:extLst>
      <p:ext uri="{BB962C8B-B14F-4D97-AF65-F5344CB8AC3E}">
        <p14:creationId xmlns:p14="http://schemas.microsoft.com/office/powerpoint/2010/main" val="27577793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47</a:t>
            </a:fld>
            <a:endParaRPr lang="tr-TR"/>
          </a:p>
        </p:txBody>
      </p:sp>
    </p:spTree>
    <p:extLst>
      <p:ext uri="{BB962C8B-B14F-4D97-AF65-F5344CB8AC3E}">
        <p14:creationId xmlns:p14="http://schemas.microsoft.com/office/powerpoint/2010/main" val="2866113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tr-TR" b="0" i="0" dirty="0">
                <a:effectLst/>
                <a:highlight>
                  <a:srgbClr val="FFFFFF"/>
                </a:highlight>
                <a:latin typeface="Söhne"/>
              </a:rPr>
              <a:t>FATİH</a:t>
            </a:r>
          </a:p>
          <a:p>
            <a:pPr algn="l"/>
            <a:r>
              <a:rPr lang="en-GB" b="0" i="0" dirty="0">
                <a:effectLst/>
                <a:highlight>
                  <a:srgbClr val="FFFFFF"/>
                </a:highlight>
                <a:latin typeface="Söhne"/>
              </a:rPr>
              <a:t>These research avenues aim to drive innovation, address challenges, and unlock the full potential of AI-powered smart contracts in diverse domains such as finance, healthcare, supply chain management, governance, and beyond. Collaboration between academia, industry, policymakers, and blockchain communities is essential for advancing research in these areas and shaping the future of decentralized AI applications.</a:t>
            </a:r>
          </a:p>
        </p:txBody>
      </p:sp>
      <p:sp>
        <p:nvSpPr>
          <p:cNvPr id="4" name="Slayt Numarası Yer Tutucusu 3"/>
          <p:cNvSpPr>
            <a:spLocks noGrp="1"/>
          </p:cNvSpPr>
          <p:nvPr>
            <p:ph type="sldNum" sz="quarter" idx="5"/>
          </p:nvPr>
        </p:nvSpPr>
        <p:spPr/>
        <p:txBody>
          <a:bodyPr/>
          <a:lstStyle/>
          <a:p>
            <a:fld id="{E8FCAC79-FBEA-4983-A5EE-123DFE66D156}" type="slidenum">
              <a:rPr lang="tr-TR" smtClean="0"/>
              <a:t>48</a:t>
            </a:fld>
            <a:endParaRPr lang="tr-TR"/>
          </a:p>
        </p:txBody>
      </p:sp>
    </p:spTree>
    <p:extLst>
      <p:ext uri="{BB962C8B-B14F-4D97-AF65-F5344CB8AC3E}">
        <p14:creationId xmlns:p14="http://schemas.microsoft.com/office/powerpoint/2010/main" val="21424331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49</a:t>
            </a:fld>
            <a:endParaRPr lang="tr-TR"/>
          </a:p>
        </p:txBody>
      </p:sp>
    </p:spTree>
    <p:extLst>
      <p:ext uri="{BB962C8B-B14F-4D97-AF65-F5344CB8AC3E}">
        <p14:creationId xmlns:p14="http://schemas.microsoft.com/office/powerpoint/2010/main" val="2883258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Smart contracts in a legal context offer numerous benefits, including efficiency, transparency, automation, and reduced transaction costs. However, they also require careful consideration of legal implications, risk management strategies, and collaborative efforts between legal professionals, technologists, and regulatory authorities to realize their full potential and ensure legal compliance.</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50</a:t>
            </a:fld>
            <a:endParaRPr lang="tr-TR"/>
          </a:p>
        </p:txBody>
      </p:sp>
    </p:spTree>
    <p:extLst>
      <p:ext uri="{BB962C8B-B14F-4D97-AF65-F5344CB8AC3E}">
        <p14:creationId xmlns:p14="http://schemas.microsoft.com/office/powerpoint/2010/main" val="2183035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6</a:t>
            </a:fld>
            <a:endParaRPr lang="tr-TR"/>
          </a:p>
        </p:txBody>
      </p:sp>
    </p:spTree>
    <p:extLst>
      <p:ext uri="{BB962C8B-B14F-4D97-AF65-F5344CB8AC3E}">
        <p14:creationId xmlns:p14="http://schemas.microsoft.com/office/powerpoint/2010/main" val="3651349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51</a:t>
            </a:fld>
            <a:endParaRPr lang="tr-TR"/>
          </a:p>
        </p:txBody>
      </p:sp>
    </p:spTree>
    <p:extLst>
      <p:ext uri="{BB962C8B-B14F-4D97-AF65-F5344CB8AC3E}">
        <p14:creationId xmlns:p14="http://schemas.microsoft.com/office/powerpoint/2010/main" val="37587907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These examples demonstrate how smart contracts revolutionize contract execution and escrow services by automating processes, enhancing security, reducing transaction costs, and increasing transparency and trust among parties involved in legal transactions.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52</a:t>
            </a:fld>
            <a:endParaRPr lang="tr-TR"/>
          </a:p>
        </p:txBody>
      </p:sp>
    </p:spTree>
    <p:extLst>
      <p:ext uri="{BB962C8B-B14F-4D97-AF65-F5344CB8AC3E}">
        <p14:creationId xmlns:p14="http://schemas.microsoft.com/office/powerpoint/2010/main" val="30431240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Overall, the automation capabilities of smart contracts streamline legal processes, improve efficiency, reduce costs, and enhance accuracy in contract execution and enforcement. The transparency provided by blockchain technology ensures trust, accountability, and auditability, fostering a more secure and reliable legal environment for conducting transactions and managing contractual agreements.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53</a:t>
            </a:fld>
            <a:endParaRPr lang="tr-TR"/>
          </a:p>
        </p:txBody>
      </p:sp>
    </p:spTree>
    <p:extLst>
      <p:ext uri="{BB962C8B-B14F-4D97-AF65-F5344CB8AC3E}">
        <p14:creationId xmlns:p14="http://schemas.microsoft.com/office/powerpoint/2010/main" val="26565798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54</a:t>
            </a:fld>
            <a:endParaRPr lang="tr-TR"/>
          </a:p>
        </p:txBody>
      </p:sp>
    </p:spTree>
    <p:extLst>
      <p:ext uri="{BB962C8B-B14F-4D97-AF65-F5344CB8AC3E}">
        <p14:creationId xmlns:p14="http://schemas.microsoft.com/office/powerpoint/2010/main" val="28339814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By addressing these legal challenges through proactive measures, collaboration with legal experts, and adherence to regulatory requirements, organizations can enhance the legal validity, compliance, and trustworthiness of smart contracts in various legal contexts.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55</a:t>
            </a:fld>
            <a:endParaRPr lang="tr-TR"/>
          </a:p>
        </p:txBody>
      </p:sp>
    </p:spTree>
    <p:extLst>
      <p:ext uri="{BB962C8B-B14F-4D97-AF65-F5344CB8AC3E}">
        <p14:creationId xmlns:p14="http://schemas.microsoft.com/office/powerpoint/2010/main" val="23545590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56</a:t>
            </a:fld>
            <a:endParaRPr lang="tr-TR"/>
          </a:p>
        </p:txBody>
      </p:sp>
    </p:spTree>
    <p:extLst>
      <p:ext uri="{BB962C8B-B14F-4D97-AF65-F5344CB8AC3E}">
        <p14:creationId xmlns:p14="http://schemas.microsoft.com/office/powerpoint/2010/main" val="16603823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Overall, the future of legal tech is characterized by innovation, digital transformation, regulatory compliance, and a shift towards data-driven, AI-powered, and user-centric legal services and solutions. Collaboration between legal professionals, technologists, regulators, and stakeholders is crucial in shaping the future landscape of legal tech and driving positive outcomes for the legal industry and society as a whole.</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57</a:t>
            </a:fld>
            <a:endParaRPr lang="tr-TR"/>
          </a:p>
        </p:txBody>
      </p:sp>
    </p:spTree>
    <p:extLst>
      <p:ext uri="{BB962C8B-B14F-4D97-AF65-F5344CB8AC3E}">
        <p14:creationId xmlns:p14="http://schemas.microsoft.com/office/powerpoint/2010/main" val="29157820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58</a:t>
            </a:fld>
            <a:endParaRPr lang="tr-TR"/>
          </a:p>
        </p:txBody>
      </p:sp>
    </p:spTree>
    <p:extLst>
      <p:ext uri="{BB962C8B-B14F-4D97-AF65-F5344CB8AC3E}">
        <p14:creationId xmlns:p14="http://schemas.microsoft.com/office/powerpoint/2010/main" val="4135788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59</a:t>
            </a:fld>
            <a:endParaRPr lang="tr-TR"/>
          </a:p>
        </p:txBody>
      </p:sp>
    </p:spTree>
    <p:extLst>
      <p:ext uri="{BB962C8B-B14F-4D97-AF65-F5344CB8AC3E}">
        <p14:creationId xmlns:p14="http://schemas.microsoft.com/office/powerpoint/2010/main" val="40563873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60</a:t>
            </a:fld>
            <a:endParaRPr lang="tr-TR"/>
          </a:p>
        </p:txBody>
      </p:sp>
    </p:spTree>
    <p:extLst>
      <p:ext uri="{BB962C8B-B14F-4D97-AF65-F5344CB8AC3E}">
        <p14:creationId xmlns:p14="http://schemas.microsoft.com/office/powerpoint/2010/main" val="3815097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smart contract platforms like Ethereum play a crucial role in enabling decentralized applications, token economies, and innovative use cases in the blockchain space. They provide the infrastructure for secure, transparent, and programmable contracts that can revolutionize various industries.</a:t>
            </a:r>
            <a:endParaRPr lang="tr-TR" b="0" i="0" dirty="0">
              <a:solidFill>
                <a:srgbClr val="0D0D0D"/>
              </a:solidFill>
              <a:effectLst/>
              <a:highlight>
                <a:srgbClr val="FFFFFF"/>
              </a:highlight>
              <a:latin typeface="Söhne"/>
            </a:endParaRP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a:t>
            </a:fld>
            <a:endParaRPr lang="tr-TR"/>
          </a:p>
        </p:txBody>
      </p:sp>
    </p:spTree>
    <p:extLst>
      <p:ext uri="{BB962C8B-B14F-4D97-AF65-F5344CB8AC3E}">
        <p14:creationId xmlns:p14="http://schemas.microsoft.com/office/powerpoint/2010/main" val="11674176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61</a:t>
            </a:fld>
            <a:endParaRPr lang="tr-TR"/>
          </a:p>
        </p:txBody>
      </p:sp>
    </p:spTree>
    <p:extLst>
      <p:ext uri="{BB962C8B-B14F-4D97-AF65-F5344CB8AC3E}">
        <p14:creationId xmlns:p14="http://schemas.microsoft.com/office/powerpoint/2010/main" val="12897251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62</a:t>
            </a:fld>
            <a:endParaRPr lang="tr-TR"/>
          </a:p>
        </p:txBody>
      </p:sp>
    </p:spTree>
    <p:extLst>
      <p:ext uri="{BB962C8B-B14F-4D97-AF65-F5344CB8AC3E}">
        <p14:creationId xmlns:p14="http://schemas.microsoft.com/office/powerpoint/2010/main" val="24440194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p:txBody>
      </p:sp>
      <p:sp>
        <p:nvSpPr>
          <p:cNvPr id="4" name="Slayt Numarası Yer Tutucusu 3"/>
          <p:cNvSpPr>
            <a:spLocks noGrp="1"/>
          </p:cNvSpPr>
          <p:nvPr>
            <p:ph type="sldNum" sz="quarter" idx="5"/>
          </p:nvPr>
        </p:nvSpPr>
        <p:spPr/>
        <p:txBody>
          <a:bodyPr/>
          <a:lstStyle/>
          <a:p>
            <a:fld id="{E8FCAC79-FBEA-4983-A5EE-123DFE66D156}" type="slidenum">
              <a:rPr lang="tr-TR" smtClean="0"/>
              <a:t>63</a:t>
            </a:fld>
            <a:endParaRPr lang="tr-TR"/>
          </a:p>
        </p:txBody>
      </p:sp>
    </p:spTree>
    <p:extLst>
      <p:ext uri="{BB962C8B-B14F-4D97-AF65-F5344CB8AC3E}">
        <p14:creationId xmlns:p14="http://schemas.microsoft.com/office/powerpoint/2010/main" val="25486331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effectLst/>
              </a:rPr>
              <a:t>FATİH</a:t>
            </a:r>
          </a:p>
          <a:p>
            <a:r>
              <a:rPr lang="en-GB" dirty="0">
                <a:effectLst/>
              </a:rPr>
              <a:t>Addressing these legal and ethical considerations requires collaboration between legal experts, technologists, regulators, and stakeholders. Conducting thorough legal reviews, risk assessments, and compliance checks is crucial to ensure the responsible and ethical use of smart contracts in automated legal agreements.</a:t>
            </a:r>
          </a:p>
        </p:txBody>
      </p:sp>
      <p:sp>
        <p:nvSpPr>
          <p:cNvPr id="4" name="Slayt Numarası Yer Tutucusu 3"/>
          <p:cNvSpPr>
            <a:spLocks noGrp="1"/>
          </p:cNvSpPr>
          <p:nvPr>
            <p:ph type="sldNum" sz="quarter" idx="5"/>
          </p:nvPr>
        </p:nvSpPr>
        <p:spPr/>
        <p:txBody>
          <a:bodyPr/>
          <a:lstStyle/>
          <a:p>
            <a:fld id="{E8FCAC79-FBEA-4983-A5EE-123DFE66D156}" type="slidenum">
              <a:rPr lang="tr-TR" smtClean="0"/>
              <a:t>64</a:t>
            </a:fld>
            <a:endParaRPr lang="tr-TR"/>
          </a:p>
        </p:txBody>
      </p:sp>
    </p:spTree>
    <p:extLst>
      <p:ext uri="{BB962C8B-B14F-4D97-AF65-F5344CB8AC3E}">
        <p14:creationId xmlns:p14="http://schemas.microsoft.com/office/powerpoint/2010/main" val="14380218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65</a:t>
            </a:fld>
            <a:endParaRPr lang="tr-TR"/>
          </a:p>
        </p:txBody>
      </p:sp>
    </p:spTree>
    <p:extLst>
      <p:ext uri="{BB962C8B-B14F-4D97-AF65-F5344CB8AC3E}">
        <p14:creationId xmlns:p14="http://schemas.microsoft.com/office/powerpoint/2010/main" val="39000250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66</a:t>
            </a:fld>
            <a:endParaRPr lang="tr-TR"/>
          </a:p>
        </p:txBody>
      </p:sp>
    </p:spTree>
    <p:extLst>
      <p:ext uri="{BB962C8B-B14F-4D97-AF65-F5344CB8AC3E}">
        <p14:creationId xmlns:p14="http://schemas.microsoft.com/office/powerpoint/2010/main" val="42330375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Addressing these challenges requires collaboration between legal experts, technologists, industry stakeholders, and regulatory bodies. Developing standardized frameworks, secure coding practices, and transparent governance models can help overcome these challenges and foster the adoption of smart contracts for intellectual property licensing.</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67</a:t>
            </a:fld>
            <a:endParaRPr lang="tr-TR"/>
          </a:p>
        </p:txBody>
      </p:sp>
    </p:spTree>
    <p:extLst>
      <p:ext uri="{BB962C8B-B14F-4D97-AF65-F5344CB8AC3E}">
        <p14:creationId xmlns:p14="http://schemas.microsoft.com/office/powerpoint/2010/main" val="11426096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68</a:t>
            </a:fld>
            <a:endParaRPr lang="tr-TR"/>
          </a:p>
        </p:txBody>
      </p:sp>
    </p:spTree>
    <p:extLst>
      <p:ext uri="{BB962C8B-B14F-4D97-AF65-F5344CB8AC3E}">
        <p14:creationId xmlns:p14="http://schemas.microsoft.com/office/powerpoint/2010/main" val="19570144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smart contracts for royalties offer efficiency, transparency, security, and flexibility in managing royalty agreements, benefiting both content creators and rights holders in various industries.</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69</a:t>
            </a:fld>
            <a:endParaRPr lang="tr-TR"/>
          </a:p>
        </p:txBody>
      </p:sp>
    </p:spTree>
    <p:extLst>
      <p:ext uri="{BB962C8B-B14F-4D97-AF65-F5344CB8AC3E}">
        <p14:creationId xmlns:p14="http://schemas.microsoft.com/office/powerpoint/2010/main" val="12284961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These use cases demonstrate the versatility and potential of smart contracts in managing intellectual property licensing across various creative industries, providing efficiency, transparency, and security in licensing agreements and royalty management.</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70</a:t>
            </a:fld>
            <a:endParaRPr lang="tr-TR"/>
          </a:p>
        </p:txBody>
      </p:sp>
    </p:spTree>
    <p:extLst>
      <p:ext uri="{BB962C8B-B14F-4D97-AF65-F5344CB8AC3E}">
        <p14:creationId xmlns:p14="http://schemas.microsoft.com/office/powerpoint/2010/main" val="338061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FATİH</a:t>
            </a: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8</a:t>
            </a:fld>
            <a:endParaRPr lang="tr-TR"/>
          </a:p>
        </p:txBody>
      </p:sp>
    </p:spTree>
    <p:extLst>
      <p:ext uri="{BB962C8B-B14F-4D97-AF65-F5344CB8AC3E}">
        <p14:creationId xmlns:p14="http://schemas.microsoft.com/office/powerpoint/2010/main" val="16452765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FATİH</a:t>
            </a:r>
          </a:p>
          <a:p>
            <a:r>
              <a:rPr lang="en-GB" b="0" i="0" dirty="0">
                <a:solidFill>
                  <a:srgbClr val="0D0D0D"/>
                </a:solidFill>
                <a:effectLst/>
                <a:highlight>
                  <a:srgbClr val="FFFFFF"/>
                </a:highlight>
                <a:latin typeface="Söhne"/>
              </a:rPr>
              <a:t>These use cases demonstrate the versatility and potential of smart contracts in managing intellectual property licensing across various creative industries, providing efficiency, transparency, and security in licensing agreements and royalty management.</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71</a:t>
            </a:fld>
            <a:endParaRPr lang="tr-TR"/>
          </a:p>
        </p:txBody>
      </p:sp>
    </p:spTree>
    <p:extLst>
      <p:ext uri="{BB962C8B-B14F-4D97-AF65-F5344CB8AC3E}">
        <p14:creationId xmlns:p14="http://schemas.microsoft.com/office/powerpoint/2010/main" val="16201169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GÖKSU</a:t>
            </a:r>
          </a:p>
        </p:txBody>
      </p:sp>
      <p:sp>
        <p:nvSpPr>
          <p:cNvPr id="4" name="Slayt Numarası Yer Tutucusu 3"/>
          <p:cNvSpPr>
            <a:spLocks noGrp="1"/>
          </p:cNvSpPr>
          <p:nvPr>
            <p:ph type="sldNum" sz="quarter" idx="5"/>
          </p:nvPr>
        </p:nvSpPr>
        <p:spPr/>
        <p:txBody>
          <a:bodyPr/>
          <a:lstStyle/>
          <a:p>
            <a:fld id="{E8FCAC79-FBEA-4983-A5EE-123DFE66D156}" type="slidenum">
              <a:rPr lang="tr-TR" smtClean="0"/>
              <a:t>72</a:t>
            </a:fld>
            <a:endParaRPr lang="tr-TR"/>
          </a:p>
        </p:txBody>
      </p:sp>
    </p:spTree>
    <p:extLst>
      <p:ext uri="{BB962C8B-B14F-4D97-AF65-F5344CB8AC3E}">
        <p14:creationId xmlns:p14="http://schemas.microsoft.com/office/powerpoint/2010/main" val="30415607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0" dirty="0">
                <a:solidFill>
                  <a:srgbClr val="0D0D0D"/>
                </a:solidFill>
                <a:effectLst/>
                <a:highlight>
                  <a:srgbClr val="FFFFFF"/>
                </a:highlight>
                <a:latin typeface="Söhne"/>
              </a:rPr>
              <a:t>GÖKSU</a:t>
            </a:r>
          </a:p>
          <a:p>
            <a:r>
              <a:rPr lang="en-GB" b="0" i="0" dirty="0">
                <a:solidFill>
                  <a:srgbClr val="0D0D0D"/>
                </a:solidFill>
                <a:effectLst/>
                <a:highlight>
                  <a:srgbClr val="FFFFFF"/>
                </a:highlight>
                <a:latin typeface="Söhne"/>
              </a:rPr>
              <a:t>Overall, smart contracts empower creators and rights holders by providing transparent, efficient, and secure mechanisms for ensuring fair compensation in intellectual property licensing agreements. These features contribute to a more equitable and sustainable ecosystem for creators, licensors, and stakeholders in the IP industry.</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73</a:t>
            </a:fld>
            <a:endParaRPr lang="tr-TR"/>
          </a:p>
        </p:txBody>
      </p:sp>
    </p:spTree>
    <p:extLst>
      <p:ext uri="{BB962C8B-B14F-4D97-AF65-F5344CB8AC3E}">
        <p14:creationId xmlns:p14="http://schemas.microsoft.com/office/powerpoint/2010/main" val="16373158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74</a:t>
            </a:fld>
            <a:endParaRPr lang="tr-TR"/>
          </a:p>
        </p:txBody>
      </p:sp>
    </p:spTree>
    <p:extLst>
      <p:ext uri="{BB962C8B-B14F-4D97-AF65-F5344CB8AC3E}">
        <p14:creationId xmlns:p14="http://schemas.microsoft.com/office/powerpoint/2010/main" val="12360111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GB" b="0" i="0" dirty="0">
                <a:solidFill>
                  <a:srgbClr val="0D0D0D"/>
                </a:solidFill>
                <a:effectLst/>
                <a:highlight>
                  <a:srgbClr val="FFFFFF"/>
                </a:highlight>
                <a:latin typeface="Söhne"/>
              </a:rPr>
              <a:t>Overall, legal frameworks play a crucial role in establishing the legitimacy, validity, and enforceability of smart contracts for intellectual property licensing. They provide the necessary legal infrastructure and protections to ensure that smart contract transactions adhere to legal standards, protect the rights of stakeholders, and foster trust in the digital economy.</a:t>
            </a:r>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75</a:t>
            </a:fld>
            <a:endParaRPr lang="tr-TR"/>
          </a:p>
        </p:txBody>
      </p:sp>
    </p:spTree>
    <p:extLst>
      <p:ext uri="{BB962C8B-B14F-4D97-AF65-F5344CB8AC3E}">
        <p14:creationId xmlns:p14="http://schemas.microsoft.com/office/powerpoint/2010/main" val="3318120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FATİH</a:t>
            </a: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9</a:t>
            </a:fld>
            <a:endParaRPr lang="tr-TR"/>
          </a:p>
        </p:txBody>
      </p:sp>
    </p:spTree>
    <p:extLst>
      <p:ext uri="{BB962C8B-B14F-4D97-AF65-F5344CB8AC3E}">
        <p14:creationId xmlns:p14="http://schemas.microsoft.com/office/powerpoint/2010/main" val="705048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FATİH</a:t>
            </a:r>
          </a:p>
          <a:p>
            <a:r>
              <a:rPr lang="tr-TR" dirty="0"/>
              <a:t>// SPDX-License-</a:t>
            </a:r>
            <a:r>
              <a:rPr lang="tr-TR" dirty="0" err="1"/>
              <a:t>Identifier</a:t>
            </a:r>
            <a:r>
              <a:rPr lang="tr-TR" dirty="0"/>
              <a:t>: MIT</a:t>
            </a:r>
          </a:p>
          <a:p>
            <a:r>
              <a:rPr lang="tr-TR" dirty="0"/>
              <a:t>pragma </a:t>
            </a:r>
            <a:r>
              <a:rPr lang="tr-TR" dirty="0" err="1"/>
              <a:t>solidity</a:t>
            </a:r>
            <a:r>
              <a:rPr lang="tr-TR" dirty="0"/>
              <a:t> ^0.8.0;</a:t>
            </a:r>
          </a:p>
          <a:p>
            <a:endParaRPr lang="tr-TR" dirty="0"/>
          </a:p>
          <a:p>
            <a:r>
              <a:rPr lang="tr-TR" dirty="0" err="1"/>
              <a:t>contract</a:t>
            </a:r>
            <a:r>
              <a:rPr lang="tr-TR" dirty="0"/>
              <a:t> </a:t>
            </a:r>
            <a:r>
              <a:rPr lang="tr-TR" dirty="0" err="1"/>
              <a:t>SimpleStorage</a:t>
            </a:r>
            <a:r>
              <a:rPr lang="tr-TR" dirty="0"/>
              <a:t> {</a:t>
            </a:r>
          </a:p>
          <a:p>
            <a:r>
              <a:rPr lang="tr-TR" dirty="0"/>
              <a:t>    uint256 </a:t>
            </a:r>
            <a:r>
              <a:rPr lang="tr-TR" dirty="0" err="1"/>
              <a:t>private</a:t>
            </a:r>
            <a:r>
              <a:rPr lang="tr-TR" dirty="0"/>
              <a:t> data;</a:t>
            </a:r>
          </a:p>
          <a:p>
            <a:endParaRPr lang="tr-TR" dirty="0"/>
          </a:p>
          <a:p>
            <a:r>
              <a:rPr lang="tr-TR" dirty="0"/>
              <a:t>    </a:t>
            </a:r>
            <a:r>
              <a:rPr lang="tr-TR" dirty="0" err="1"/>
              <a:t>event</a:t>
            </a:r>
            <a:r>
              <a:rPr lang="tr-TR" dirty="0"/>
              <a:t> </a:t>
            </a:r>
            <a:r>
              <a:rPr lang="tr-TR" dirty="0" err="1"/>
              <a:t>DataUpdated</a:t>
            </a:r>
            <a:r>
              <a:rPr lang="tr-TR" dirty="0"/>
              <a:t>(uint256 </a:t>
            </a:r>
            <a:r>
              <a:rPr lang="tr-TR" dirty="0" err="1"/>
              <a:t>newValue</a:t>
            </a:r>
            <a:r>
              <a:rPr lang="tr-TR" dirty="0"/>
              <a:t>);</a:t>
            </a:r>
          </a:p>
          <a:p>
            <a:endParaRPr lang="tr-TR" dirty="0"/>
          </a:p>
          <a:p>
            <a:r>
              <a:rPr lang="tr-TR" dirty="0"/>
              <a:t>    </a:t>
            </a:r>
            <a:r>
              <a:rPr lang="tr-TR" dirty="0" err="1"/>
              <a:t>function</a:t>
            </a:r>
            <a:r>
              <a:rPr lang="tr-TR" dirty="0"/>
              <a:t> set(uint256 _</a:t>
            </a:r>
            <a:r>
              <a:rPr lang="tr-TR" dirty="0" err="1"/>
              <a:t>value</a:t>
            </a:r>
            <a:r>
              <a:rPr lang="tr-TR" dirty="0"/>
              <a:t>) </a:t>
            </a:r>
            <a:r>
              <a:rPr lang="tr-TR" dirty="0" err="1"/>
              <a:t>public</a:t>
            </a:r>
            <a:r>
              <a:rPr lang="tr-TR" dirty="0"/>
              <a:t> {</a:t>
            </a:r>
          </a:p>
          <a:p>
            <a:r>
              <a:rPr lang="tr-TR" dirty="0"/>
              <a:t>        data = _</a:t>
            </a:r>
            <a:r>
              <a:rPr lang="tr-TR" dirty="0" err="1"/>
              <a:t>value</a:t>
            </a:r>
            <a:r>
              <a:rPr lang="tr-TR" dirty="0"/>
              <a:t>;</a:t>
            </a:r>
          </a:p>
          <a:p>
            <a:r>
              <a:rPr lang="tr-TR" dirty="0"/>
              <a:t>        </a:t>
            </a:r>
            <a:r>
              <a:rPr lang="tr-TR" dirty="0" err="1"/>
              <a:t>emit</a:t>
            </a:r>
            <a:r>
              <a:rPr lang="tr-TR" dirty="0"/>
              <a:t> </a:t>
            </a:r>
            <a:r>
              <a:rPr lang="tr-TR" dirty="0" err="1"/>
              <a:t>DataUpdated</a:t>
            </a:r>
            <a:r>
              <a:rPr lang="tr-TR" dirty="0"/>
              <a:t>(_</a:t>
            </a:r>
            <a:r>
              <a:rPr lang="tr-TR" dirty="0" err="1"/>
              <a:t>value</a:t>
            </a:r>
            <a:r>
              <a:rPr lang="tr-TR" dirty="0"/>
              <a:t>);</a:t>
            </a:r>
          </a:p>
          <a:p>
            <a:r>
              <a:rPr lang="tr-TR" dirty="0"/>
              <a:t>    }</a:t>
            </a:r>
          </a:p>
          <a:p>
            <a:endParaRPr lang="tr-TR" dirty="0"/>
          </a:p>
          <a:p>
            <a:r>
              <a:rPr lang="tr-TR" dirty="0"/>
              <a:t>    </a:t>
            </a:r>
            <a:r>
              <a:rPr lang="tr-TR" dirty="0" err="1"/>
              <a:t>function</a:t>
            </a:r>
            <a:r>
              <a:rPr lang="tr-TR" dirty="0"/>
              <a:t> </a:t>
            </a:r>
            <a:r>
              <a:rPr lang="tr-TR" dirty="0" err="1"/>
              <a:t>get</a:t>
            </a:r>
            <a:r>
              <a:rPr lang="tr-TR" dirty="0"/>
              <a:t>() </a:t>
            </a:r>
            <a:r>
              <a:rPr lang="tr-TR" dirty="0" err="1"/>
              <a:t>public</a:t>
            </a:r>
            <a:r>
              <a:rPr lang="tr-TR" dirty="0"/>
              <a:t> </a:t>
            </a:r>
            <a:r>
              <a:rPr lang="tr-TR" dirty="0" err="1"/>
              <a:t>view</a:t>
            </a:r>
            <a:r>
              <a:rPr lang="tr-TR" dirty="0"/>
              <a:t> </a:t>
            </a:r>
            <a:r>
              <a:rPr lang="tr-TR" dirty="0" err="1"/>
              <a:t>returns</a:t>
            </a:r>
            <a:r>
              <a:rPr lang="tr-TR" dirty="0"/>
              <a:t> (uint256) {</a:t>
            </a:r>
          </a:p>
          <a:p>
            <a:r>
              <a:rPr lang="tr-TR" dirty="0"/>
              <a:t>        </a:t>
            </a:r>
            <a:r>
              <a:rPr lang="tr-TR" dirty="0" err="1"/>
              <a:t>return</a:t>
            </a:r>
            <a:r>
              <a:rPr lang="tr-TR" dirty="0"/>
              <a:t> data;</a:t>
            </a:r>
          </a:p>
          <a:p>
            <a:r>
              <a:rPr lang="tr-TR" dirty="0"/>
              <a:t>    }</a:t>
            </a:r>
          </a:p>
          <a:p>
            <a:r>
              <a:rPr lang="tr-TR" dirty="0"/>
              <a:t>}</a:t>
            </a:r>
          </a:p>
          <a:p>
            <a:endParaRPr lang="tr-TR" dirty="0"/>
          </a:p>
        </p:txBody>
      </p:sp>
      <p:sp>
        <p:nvSpPr>
          <p:cNvPr id="4" name="Slayt Numarası Yer Tutucusu 3"/>
          <p:cNvSpPr>
            <a:spLocks noGrp="1"/>
          </p:cNvSpPr>
          <p:nvPr>
            <p:ph type="sldNum" sz="quarter" idx="5"/>
          </p:nvPr>
        </p:nvSpPr>
        <p:spPr/>
        <p:txBody>
          <a:bodyPr/>
          <a:lstStyle/>
          <a:p>
            <a:fld id="{E8FCAC79-FBEA-4983-A5EE-123DFE66D156}" type="slidenum">
              <a:rPr lang="tr-TR" smtClean="0"/>
              <a:t>10</a:t>
            </a:fld>
            <a:endParaRPr lang="tr-TR"/>
          </a:p>
        </p:txBody>
      </p:sp>
    </p:spTree>
    <p:extLst>
      <p:ext uri="{BB962C8B-B14F-4D97-AF65-F5344CB8AC3E}">
        <p14:creationId xmlns:p14="http://schemas.microsoft.com/office/powerpoint/2010/main" val="3560629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0A76D9-E4A9-440C-9A82-4DE14759AC16}"/>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92B85DD3-FE22-42B4-BCF7-3BF711DB8A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Tree>
    <p:extLst>
      <p:ext uri="{BB962C8B-B14F-4D97-AF65-F5344CB8AC3E}">
        <p14:creationId xmlns:p14="http://schemas.microsoft.com/office/powerpoint/2010/main" val="2137763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203072-AC5A-4864-9814-D30FBDA3FD39}"/>
              </a:ext>
            </a:extLst>
          </p:cNvPr>
          <p:cNvSpPr>
            <a:spLocks noGrp="1"/>
          </p:cNvSpPr>
          <p:nvPr>
            <p:ph type="title"/>
          </p:nvPr>
        </p:nvSpPr>
        <p:spPr>
          <a:xfrm>
            <a:off x="838200" y="365126"/>
            <a:ext cx="10515600" cy="801066"/>
          </a:xfrm>
        </p:spPr>
        <p:txBody>
          <a:bodyPr/>
          <a:lstStyle>
            <a:lvl1pPr>
              <a:defRPr b="1">
                <a:solidFill>
                  <a:schemeClr val="accent1">
                    <a:lumMod val="75000"/>
                  </a:schemeClr>
                </a:solidFill>
                <a:effectLst>
                  <a:outerShdw blurRad="38100" dist="38100" dir="2700000" algn="tl">
                    <a:srgbClr val="000000">
                      <a:alpha val="43137"/>
                    </a:srgbClr>
                  </a:outerShdw>
                </a:effectLst>
              </a:defRPr>
            </a:lvl1pPr>
          </a:lstStyle>
          <a:p>
            <a:r>
              <a:rPr lang="en-US" noProof="0" dirty="0" err="1"/>
              <a:t>Asıl</a:t>
            </a:r>
            <a:r>
              <a:rPr lang="en-US" noProof="0" dirty="0"/>
              <a:t> </a:t>
            </a:r>
            <a:r>
              <a:rPr lang="en-US" noProof="0" dirty="0" err="1"/>
              <a:t>başlık</a:t>
            </a:r>
            <a:r>
              <a:rPr lang="en-US" noProof="0" dirty="0"/>
              <a:t> </a:t>
            </a:r>
            <a:r>
              <a:rPr lang="en-US" noProof="0" dirty="0" err="1"/>
              <a:t>stilini</a:t>
            </a:r>
            <a:r>
              <a:rPr lang="en-US" noProof="0" dirty="0"/>
              <a:t> </a:t>
            </a:r>
            <a:r>
              <a:rPr lang="en-US" noProof="0" dirty="0" err="1"/>
              <a:t>düzenlemek</a:t>
            </a:r>
            <a:r>
              <a:rPr lang="en-US" noProof="0" dirty="0"/>
              <a:t> </a:t>
            </a:r>
            <a:r>
              <a:rPr lang="en-US" noProof="0" dirty="0" err="1"/>
              <a:t>için</a:t>
            </a:r>
            <a:r>
              <a:rPr lang="en-US" noProof="0" dirty="0"/>
              <a:t> </a:t>
            </a:r>
            <a:r>
              <a:rPr lang="en-US" noProof="0" dirty="0" err="1"/>
              <a:t>tıklayın</a:t>
            </a:r>
            <a:endParaRPr lang="en-US" noProof="0" dirty="0"/>
          </a:p>
        </p:txBody>
      </p:sp>
      <p:sp>
        <p:nvSpPr>
          <p:cNvPr id="3" name="İçerik Yer Tutucusu 2">
            <a:extLst>
              <a:ext uri="{FF2B5EF4-FFF2-40B4-BE49-F238E27FC236}">
                <a16:creationId xmlns:a16="http://schemas.microsoft.com/office/drawing/2014/main" id="{41843DA2-6C89-44C5-95AC-3FF1484CA1E0}"/>
              </a:ext>
            </a:extLst>
          </p:cNvPr>
          <p:cNvSpPr>
            <a:spLocks noGrp="1"/>
          </p:cNvSpPr>
          <p:nvPr>
            <p:ph idx="1"/>
          </p:nvPr>
        </p:nvSpPr>
        <p:spPr>
          <a:xfrm>
            <a:off x="838200" y="1444487"/>
            <a:ext cx="10515600" cy="4732476"/>
          </a:xfrm>
        </p:spPr>
        <p:txBody>
          <a:bodyPr/>
          <a:lstStyle>
            <a:lvl1pPr algn="just">
              <a:defRPr sz="2600"/>
            </a:lvl1pPr>
            <a:lvl2pPr marL="685800" indent="-228600" algn="just">
              <a:buFont typeface="Wingdings" panose="05000000000000000000" pitchFamily="2" charset="2"/>
              <a:buChar char="Ø"/>
              <a:defRPr sz="2300"/>
            </a:lvl2pPr>
            <a:lvl3pPr marL="1143000" indent="-228600" algn="just">
              <a:buFont typeface="Wingdings" panose="05000000000000000000" pitchFamily="2" charset="2"/>
              <a:buChar char="v"/>
              <a:defRPr/>
            </a:lvl3pPr>
            <a:lvl4pPr marL="1600200" indent="-228600" algn="just">
              <a:buFont typeface="Courier New" panose="02070309020205020404" pitchFamily="49" charset="0"/>
              <a:buChar char="o"/>
              <a:defRPr/>
            </a:lvl4pPr>
            <a:lvl5pPr marL="2057400" indent="-228600" algn="just">
              <a:buFont typeface="Wingdings" panose="05000000000000000000" pitchFamily="2" charset="2"/>
              <a:buChar char="q"/>
              <a:defRPr sz="1700"/>
            </a:lvl5pPr>
          </a:lstStyle>
          <a:p>
            <a:pPr lvl="0"/>
            <a:r>
              <a:rPr lang="en-US" noProof="0" dirty="0" err="1"/>
              <a:t>Asıl</a:t>
            </a:r>
            <a:r>
              <a:rPr lang="en-US" noProof="0" dirty="0"/>
              <a:t> </a:t>
            </a:r>
            <a:r>
              <a:rPr lang="en-US" noProof="0" dirty="0" err="1"/>
              <a:t>metin</a:t>
            </a:r>
            <a:r>
              <a:rPr lang="en-US" noProof="0" dirty="0"/>
              <a:t> </a:t>
            </a:r>
            <a:r>
              <a:rPr lang="en-US" noProof="0" dirty="0" err="1"/>
              <a:t>stillerini</a:t>
            </a:r>
            <a:r>
              <a:rPr lang="en-US" noProof="0" dirty="0"/>
              <a:t> </a:t>
            </a:r>
            <a:r>
              <a:rPr lang="en-US" noProof="0" dirty="0" err="1"/>
              <a:t>düzenlemek</a:t>
            </a:r>
            <a:r>
              <a:rPr lang="en-US" noProof="0" dirty="0"/>
              <a:t> </a:t>
            </a:r>
            <a:r>
              <a:rPr lang="en-US" noProof="0" dirty="0" err="1"/>
              <a:t>için</a:t>
            </a:r>
            <a:r>
              <a:rPr lang="en-US" noProof="0" dirty="0"/>
              <a:t> </a:t>
            </a:r>
            <a:r>
              <a:rPr lang="en-US" noProof="0" dirty="0" err="1"/>
              <a:t>tıklayın</a:t>
            </a:r>
            <a:endParaRPr lang="en-US" noProof="0" dirty="0"/>
          </a:p>
          <a:p>
            <a:pPr lvl="1"/>
            <a:r>
              <a:rPr lang="en-US" noProof="0" dirty="0" err="1"/>
              <a:t>İkinci</a:t>
            </a:r>
            <a:r>
              <a:rPr lang="en-US" noProof="0" dirty="0"/>
              <a:t> </a:t>
            </a:r>
            <a:r>
              <a:rPr lang="en-US" noProof="0" dirty="0" err="1"/>
              <a:t>düzey</a:t>
            </a:r>
            <a:endParaRPr lang="en-US" noProof="0" dirty="0"/>
          </a:p>
          <a:p>
            <a:pPr lvl="2"/>
            <a:r>
              <a:rPr lang="en-US" noProof="0" dirty="0" err="1"/>
              <a:t>Üçüncü</a:t>
            </a:r>
            <a:r>
              <a:rPr lang="en-US" noProof="0" dirty="0"/>
              <a:t> </a:t>
            </a:r>
            <a:r>
              <a:rPr lang="en-US" noProof="0" dirty="0" err="1"/>
              <a:t>düzey</a:t>
            </a:r>
            <a:endParaRPr lang="en-US" noProof="0" dirty="0"/>
          </a:p>
          <a:p>
            <a:pPr lvl="3"/>
            <a:r>
              <a:rPr lang="en-US" noProof="0" dirty="0" err="1"/>
              <a:t>Dördüncü</a:t>
            </a:r>
            <a:r>
              <a:rPr lang="en-US" noProof="0" dirty="0"/>
              <a:t> </a:t>
            </a:r>
            <a:r>
              <a:rPr lang="en-US" noProof="0" dirty="0" err="1"/>
              <a:t>düzey</a:t>
            </a:r>
            <a:endParaRPr lang="en-US" noProof="0" dirty="0"/>
          </a:p>
          <a:p>
            <a:pPr lvl="4"/>
            <a:r>
              <a:rPr lang="en-US" noProof="0" dirty="0" err="1"/>
              <a:t>Beşinci</a:t>
            </a:r>
            <a:r>
              <a:rPr lang="en-US" noProof="0" dirty="0"/>
              <a:t> </a:t>
            </a:r>
            <a:r>
              <a:rPr lang="en-US" noProof="0" dirty="0" err="1"/>
              <a:t>düzey</a:t>
            </a:r>
            <a:endParaRPr lang="en-US" noProof="0" dirty="0"/>
          </a:p>
        </p:txBody>
      </p:sp>
      <p:sp>
        <p:nvSpPr>
          <p:cNvPr id="6" name="Slayt Numarası Yer Tutucusu 5">
            <a:extLst>
              <a:ext uri="{FF2B5EF4-FFF2-40B4-BE49-F238E27FC236}">
                <a16:creationId xmlns:a16="http://schemas.microsoft.com/office/drawing/2014/main" id="{4AA1AC4E-1768-42FF-B05B-A3F022DC5162}"/>
              </a:ext>
            </a:extLst>
          </p:cNvPr>
          <p:cNvSpPr>
            <a:spLocks noGrp="1"/>
          </p:cNvSpPr>
          <p:nvPr>
            <p:ph type="sldNum" sz="quarter" idx="12"/>
          </p:nvPr>
        </p:nvSpPr>
        <p:spPr>
          <a:xfrm>
            <a:off x="10678602" y="6415502"/>
            <a:ext cx="519484" cy="365125"/>
          </a:xfrm>
        </p:spPr>
        <p:txBody>
          <a:bodyPr/>
          <a:lstStyle/>
          <a:p>
            <a:fld id="{2926B2C5-729E-49C2-AB30-FB04D85775A3}" type="slidenum">
              <a:rPr lang="tr-TR" smtClean="0"/>
              <a:t>‹#›</a:t>
            </a:fld>
            <a:endParaRPr lang="tr-TR" dirty="0"/>
          </a:p>
        </p:txBody>
      </p:sp>
      <p:sp>
        <p:nvSpPr>
          <p:cNvPr id="7" name="Alt Bilgi Yer Tutucusu 4">
            <a:extLst>
              <a:ext uri="{FF2B5EF4-FFF2-40B4-BE49-F238E27FC236}">
                <a16:creationId xmlns:a16="http://schemas.microsoft.com/office/drawing/2014/main" id="{77828466-2481-4472-9FFC-1B84463AD407}"/>
              </a:ext>
            </a:extLst>
          </p:cNvPr>
          <p:cNvSpPr txBox="1">
            <a:spLocks/>
          </p:cNvSpPr>
          <p:nvPr userDrawn="1"/>
        </p:nvSpPr>
        <p:spPr>
          <a:xfrm>
            <a:off x="7680385" y="6415502"/>
            <a:ext cx="2968490" cy="365125"/>
          </a:xfrm>
          <a:prstGeom prst="rect">
            <a:avLst/>
          </a:prstGeom>
        </p:spPr>
        <p:txBody>
          <a:bodyPr vert="horz" lIns="91440" tIns="45720" rIns="91440" bIns="45720" rtlCol="0" anchor="ctr"/>
          <a:lstStyle>
            <a:defPPr>
              <a:defRPr lang="tr-T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200" kern="1200" dirty="0">
                <a:solidFill>
                  <a:schemeClr val="tx1">
                    <a:tint val="75000"/>
                  </a:schemeClr>
                </a:solidFill>
                <a:latin typeface="+mn-lt"/>
                <a:ea typeface="+mn-ea"/>
                <a:cs typeface="+mn-cs"/>
              </a:rPr>
              <a:t>Blockchain </a:t>
            </a:r>
            <a:r>
              <a:rPr lang="tr-TR" sz="1200" kern="1200" dirty="0" err="1">
                <a:solidFill>
                  <a:schemeClr val="tx1">
                    <a:tint val="75000"/>
                  </a:schemeClr>
                </a:solidFill>
                <a:latin typeface="+mn-lt"/>
                <a:ea typeface="+mn-ea"/>
                <a:cs typeface="+mn-cs"/>
              </a:rPr>
              <a:t>and</a:t>
            </a:r>
            <a:r>
              <a:rPr lang="tr-TR" sz="1200" kern="1200" dirty="0">
                <a:solidFill>
                  <a:schemeClr val="tx1">
                    <a:tint val="75000"/>
                  </a:schemeClr>
                </a:solidFill>
                <a:latin typeface="+mn-lt"/>
                <a:ea typeface="+mn-ea"/>
                <a:cs typeface="+mn-cs"/>
              </a:rPr>
              <a:t> Smart </a:t>
            </a:r>
            <a:r>
              <a:rPr lang="tr-TR" sz="1200" kern="1200" dirty="0" err="1">
                <a:solidFill>
                  <a:schemeClr val="tx1">
                    <a:tint val="75000"/>
                  </a:schemeClr>
                </a:solidFill>
                <a:latin typeface="+mn-lt"/>
                <a:ea typeface="+mn-ea"/>
                <a:cs typeface="+mn-cs"/>
              </a:rPr>
              <a:t>Contracts</a:t>
            </a:r>
            <a:endParaRPr lang="tr-TR" sz="1200" kern="1200" dirty="0">
              <a:solidFill>
                <a:schemeClr val="tx1">
                  <a:tint val="75000"/>
                </a:schemeClr>
              </a:solidFill>
              <a:latin typeface="+mn-lt"/>
              <a:ea typeface="+mn-ea"/>
              <a:cs typeface="+mn-cs"/>
            </a:endParaRPr>
          </a:p>
        </p:txBody>
      </p:sp>
      <p:sp>
        <p:nvSpPr>
          <p:cNvPr id="8" name="Alt Bilgi Yer Tutucusu 4">
            <a:extLst>
              <a:ext uri="{FF2B5EF4-FFF2-40B4-BE49-F238E27FC236}">
                <a16:creationId xmlns:a16="http://schemas.microsoft.com/office/drawing/2014/main" id="{C0EC8A53-CB87-4519-8C63-28690BA6ED47}"/>
              </a:ext>
            </a:extLst>
          </p:cNvPr>
          <p:cNvSpPr txBox="1">
            <a:spLocks/>
          </p:cNvSpPr>
          <p:nvPr userDrawn="1"/>
        </p:nvSpPr>
        <p:spPr>
          <a:xfrm>
            <a:off x="4886819" y="6415502"/>
            <a:ext cx="3017520" cy="365125"/>
          </a:xfrm>
          <a:prstGeom prst="rect">
            <a:avLst/>
          </a:prstGeom>
        </p:spPr>
        <p:txBody>
          <a:bodyPr vert="horz" lIns="91440" tIns="45720" rIns="91440" bIns="45720" rtlCol="0" anchor="ctr"/>
          <a:lstStyle>
            <a:defPPr>
              <a:defRPr lang="tr-T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200" dirty="0" err="1"/>
              <a:t>Artificial</a:t>
            </a:r>
            <a:r>
              <a:rPr lang="tr-TR" sz="1200" dirty="0"/>
              <a:t> </a:t>
            </a:r>
            <a:r>
              <a:rPr lang="tr-TR" sz="1200" dirty="0" err="1"/>
              <a:t>Intelligence</a:t>
            </a:r>
            <a:r>
              <a:rPr lang="tr-TR" sz="1200" dirty="0"/>
              <a:t> Technologies (</a:t>
            </a:r>
            <a:r>
              <a:rPr lang="tr-TR" sz="1200" dirty="0" err="1"/>
              <a:t>Graduate</a:t>
            </a:r>
            <a:r>
              <a:rPr lang="tr-TR" sz="1200" dirty="0"/>
              <a:t>)</a:t>
            </a:r>
          </a:p>
        </p:txBody>
      </p:sp>
      <p:sp>
        <p:nvSpPr>
          <p:cNvPr id="9" name="Alt Bilgi Yer Tutucusu 4">
            <a:extLst>
              <a:ext uri="{FF2B5EF4-FFF2-40B4-BE49-F238E27FC236}">
                <a16:creationId xmlns:a16="http://schemas.microsoft.com/office/drawing/2014/main" id="{323D4D2D-B914-44D9-AC22-89317497CFC6}"/>
              </a:ext>
            </a:extLst>
          </p:cNvPr>
          <p:cNvSpPr txBox="1">
            <a:spLocks/>
          </p:cNvSpPr>
          <p:nvPr userDrawn="1"/>
        </p:nvSpPr>
        <p:spPr>
          <a:xfrm>
            <a:off x="987290" y="6415502"/>
            <a:ext cx="1920240" cy="365125"/>
          </a:xfrm>
          <a:prstGeom prst="rect">
            <a:avLst/>
          </a:prstGeom>
        </p:spPr>
        <p:txBody>
          <a:bodyPr vert="horz" lIns="91440" tIns="45720" rIns="91440" bIns="45720" rtlCol="0" anchor="ctr"/>
          <a:lstStyle>
            <a:defPPr>
              <a:defRPr lang="tr-T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dirty="0"/>
              <a:t>202</a:t>
            </a:r>
            <a:r>
              <a:rPr lang="en-US" dirty="0"/>
              <a:t>3</a:t>
            </a:r>
            <a:r>
              <a:rPr lang="tr-TR" dirty="0"/>
              <a:t>-202</a:t>
            </a:r>
            <a:r>
              <a:rPr lang="en-US" dirty="0"/>
              <a:t>4</a:t>
            </a:r>
            <a:r>
              <a:rPr lang="tr-TR" dirty="0"/>
              <a:t> Spring</a:t>
            </a:r>
            <a:r>
              <a:rPr lang="en-US" dirty="0"/>
              <a:t> Semester</a:t>
            </a:r>
            <a:endParaRPr lang="tr-TR" dirty="0"/>
          </a:p>
        </p:txBody>
      </p:sp>
      <p:sp>
        <p:nvSpPr>
          <p:cNvPr id="10" name="Alt Bilgi Yer Tutucusu 4">
            <a:extLst>
              <a:ext uri="{FF2B5EF4-FFF2-40B4-BE49-F238E27FC236}">
                <a16:creationId xmlns:a16="http://schemas.microsoft.com/office/drawing/2014/main" id="{CBA41994-AFA2-4C92-9A84-128EC4CAAA45}"/>
              </a:ext>
            </a:extLst>
          </p:cNvPr>
          <p:cNvSpPr txBox="1">
            <a:spLocks/>
          </p:cNvSpPr>
          <p:nvPr userDrawn="1"/>
        </p:nvSpPr>
        <p:spPr>
          <a:xfrm>
            <a:off x="2961391" y="6415502"/>
            <a:ext cx="1755915" cy="365125"/>
          </a:xfrm>
          <a:prstGeom prst="rect">
            <a:avLst/>
          </a:prstGeom>
        </p:spPr>
        <p:txBody>
          <a:bodyPr vert="horz" lIns="91440" tIns="45720" rIns="91440" bIns="45720" rtlCol="0" anchor="ctr"/>
          <a:lstStyle>
            <a:defPPr>
              <a:defRPr lang="tr-T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Ankara University</a:t>
            </a:r>
            <a:endParaRPr lang="tr-TR" dirty="0"/>
          </a:p>
        </p:txBody>
      </p:sp>
    </p:spTree>
    <p:extLst>
      <p:ext uri="{BB962C8B-B14F-4D97-AF65-F5344CB8AC3E}">
        <p14:creationId xmlns:p14="http://schemas.microsoft.com/office/powerpoint/2010/main" val="12940472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AEEAC95-6948-481A-A36C-CB17833ED5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4C3B123-63D6-4B4F-B0B0-5436DD241C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9FB96A48-5013-4C24-A2D0-714DCC03AD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tr-TR"/>
              <a:t>2022-2023 Güz Yarıyılı</a:t>
            </a:r>
            <a:endParaRPr lang="tr-TR" dirty="0"/>
          </a:p>
        </p:txBody>
      </p:sp>
      <p:sp>
        <p:nvSpPr>
          <p:cNvPr id="5" name="Alt Bilgi Yer Tutucusu 4">
            <a:extLst>
              <a:ext uri="{FF2B5EF4-FFF2-40B4-BE49-F238E27FC236}">
                <a16:creationId xmlns:a16="http://schemas.microsoft.com/office/drawing/2014/main" id="{B98FDFCC-0688-40D0-B8D0-172FAB1FF5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tr-TR"/>
              <a:t>dsf</a:t>
            </a:r>
          </a:p>
        </p:txBody>
      </p:sp>
      <p:sp>
        <p:nvSpPr>
          <p:cNvPr id="6" name="Slayt Numarası Yer Tutucusu 5">
            <a:extLst>
              <a:ext uri="{FF2B5EF4-FFF2-40B4-BE49-F238E27FC236}">
                <a16:creationId xmlns:a16="http://schemas.microsoft.com/office/drawing/2014/main" id="{1CC77E1E-83FC-45D6-81BB-E4B42D3A20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26B2C5-729E-49C2-AB30-FB04D85775A3}" type="slidenum">
              <a:rPr lang="tr-TR" smtClean="0"/>
              <a:t>‹#›</a:t>
            </a:fld>
            <a:endParaRPr lang="tr-TR"/>
          </a:p>
        </p:txBody>
      </p:sp>
      <p:pic>
        <p:nvPicPr>
          <p:cNvPr id="8" name="Resim 7">
            <a:extLst>
              <a:ext uri="{FF2B5EF4-FFF2-40B4-BE49-F238E27FC236}">
                <a16:creationId xmlns:a16="http://schemas.microsoft.com/office/drawing/2014/main" id="{051ECD53-9F6F-4A15-8855-F85ACE748E2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9327" y="6122504"/>
            <a:ext cx="640080" cy="640080"/>
          </a:xfrm>
          <a:prstGeom prst="rect">
            <a:avLst/>
          </a:prstGeom>
        </p:spPr>
      </p:pic>
      <p:pic>
        <p:nvPicPr>
          <p:cNvPr id="9" name="Resim 8">
            <a:extLst>
              <a:ext uri="{FF2B5EF4-FFF2-40B4-BE49-F238E27FC236}">
                <a16:creationId xmlns:a16="http://schemas.microsoft.com/office/drawing/2014/main" id="{6C740138-D9D4-4D4A-847C-22FA479981C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441262" y="6122504"/>
            <a:ext cx="640080" cy="640080"/>
          </a:xfrm>
          <a:prstGeom prst="rect">
            <a:avLst/>
          </a:prstGeom>
        </p:spPr>
      </p:pic>
    </p:spTree>
    <p:extLst>
      <p:ext uri="{BB962C8B-B14F-4D97-AF65-F5344CB8AC3E}">
        <p14:creationId xmlns:p14="http://schemas.microsoft.com/office/powerpoint/2010/main" val="17203429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oksusenturk0@gmail.com"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hyperlink" Target="mailto:fatihbildirici.dev@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jpe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jpe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1EF314F9-4B5F-4803-9672-B0740DA229C5}"/>
              </a:ext>
            </a:extLst>
          </p:cNvPr>
          <p:cNvSpPr>
            <a:spLocks noGrp="1" noChangeArrowheads="1"/>
          </p:cNvSpPr>
          <p:nvPr>
            <p:ph type="ctrTitle"/>
          </p:nvPr>
        </p:nvSpPr>
        <p:spPr>
          <a:xfrm>
            <a:off x="609600" y="345308"/>
            <a:ext cx="10972800" cy="1828800"/>
          </a:xfrm>
          <a:noFill/>
          <a:ln w="104775" cmpd="dbl">
            <a:solidFill>
              <a:srgbClr val="2F5597"/>
            </a:solidFill>
            <a:round/>
            <a:headEnd/>
            <a:tailEnd/>
          </a:ln>
        </p:spPr>
        <p:txBody>
          <a:bodyPr vert="horz" wrap="square" lIns="91440" tIns="0" rIns="91440" bIns="0" numCol="1" anchor="ctr" anchorCtr="0" compatLnSpc="1">
            <a:prstTxWarp prst="textNoShape">
              <a:avLst/>
            </a:prstTxWarp>
          </a:bodyPr>
          <a:lstStyle/>
          <a:p>
            <a:pPr eaLnBrk="1" hangingPunct="1"/>
            <a:r>
              <a:rPr kumimoji="0" lang="tr-TR" sz="45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803400815101</a:t>
            </a:r>
            <a:r>
              <a:rPr kumimoji="0" lang="en-US" sz="45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 </a:t>
            </a:r>
            <a:r>
              <a:rPr kumimoji="0" lang="tr-TR" sz="45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Blockchain </a:t>
            </a:r>
            <a:r>
              <a:rPr kumimoji="0" lang="tr-TR" sz="45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and</a:t>
            </a:r>
            <a:r>
              <a:rPr kumimoji="0" lang="tr-TR" sz="45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 Smart </a:t>
            </a:r>
            <a:r>
              <a:rPr kumimoji="0" lang="tr-TR" sz="45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Calibri Light" panose="020F0302020204030204"/>
                <a:ea typeface="+mj-ea"/>
                <a:cs typeface="+mj-cs"/>
              </a:rPr>
              <a:t>Contracts</a:t>
            </a:r>
            <a:br>
              <a:rPr kumimoji="0" lang="en-US" sz="5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2300" b="0" i="0" u="none" strike="noStrike" kern="1200" cap="none" spc="0" normalizeH="0" baseline="0" noProof="0" dirty="0">
                <a:ln>
                  <a:noFill/>
                </a:ln>
                <a:solidFill>
                  <a:prstClr val="black"/>
                </a:solidFill>
                <a:effectLst/>
                <a:uLnTx/>
                <a:uFillTx/>
                <a:latin typeface="Calibri Light" panose="020F0302020204030204"/>
                <a:ea typeface="+mj-ea"/>
                <a:cs typeface="+mj-cs"/>
              </a:rPr>
              <a:t>Artificial</a:t>
            </a:r>
            <a:r>
              <a:rPr kumimoji="0" lang="tr-TR" sz="23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en-US" sz="2300" b="0" i="0" u="none" strike="noStrike" kern="1200" cap="none" spc="0" normalizeH="0" baseline="0" noProof="0" dirty="0">
                <a:ln>
                  <a:noFill/>
                </a:ln>
                <a:solidFill>
                  <a:prstClr val="black"/>
                </a:solidFill>
                <a:effectLst/>
                <a:uLnTx/>
                <a:uFillTx/>
                <a:latin typeface="Calibri Light" panose="020F0302020204030204"/>
                <a:ea typeface="+mj-ea"/>
                <a:cs typeface="+mj-cs"/>
              </a:rPr>
              <a:t>Intelligence</a:t>
            </a:r>
            <a:r>
              <a:rPr kumimoji="0" lang="tr-TR" sz="2300" b="0" i="0" u="none" strike="noStrike" kern="1200" cap="none" spc="0" normalizeH="0" baseline="0" noProof="0" dirty="0">
                <a:ln>
                  <a:noFill/>
                </a:ln>
                <a:solidFill>
                  <a:prstClr val="black"/>
                </a:solidFill>
                <a:effectLst/>
                <a:uLnTx/>
                <a:uFillTx/>
                <a:latin typeface="Calibri Light" panose="020F0302020204030204"/>
                <a:ea typeface="+mj-ea"/>
                <a:cs typeface="+mj-cs"/>
              </a:rPr>
              <a:t> Technologies Program (</a:t>
            </a:r>
            <a:r>
              <a:rPr kumimoji="0" lang="tr-TR" sz="2300" b="0" i="0" u="none" strike="noStrike" kern="1200" cap="none" spc="0" normalizeH="0" baseline="0" noProof="0" dirty="0" err="1">
                <a:ln>
                  <a:noFill/>
                </a:ln>
                <a:solidFill>
                  <a:prstClr val="black"/>
                </a:solidFill>
                <a:effectLst/>
                <a:uLnTx/>
                <a:uFillTx/>
                <a:latin typeface="Calibri Light" panose="020F0302020204030204"/>
                <a:ea typeface="+mj-ea"/>
                <a:cs typeface="+mj-cs"/>
              </a:rPr>
              <a:t>Graduate</a:t>
            </a:r>
            <a:r>
              <a:rPr kumimoji="0" lang="tr-TR" sz="2300" b="0" i="0" u="none" strike="noStrike" kern="1200" cap="none" spc="0" normalizeH="0" baseline="0" noProof="0" dirty="0">
                <a:ln>
                  <a:noFill/>
                </a:ln>
                <a:solidFill>
                  <a:prstClr val="black"/>
                </a:solidFill>
                <a:effectLst/>
                <a:uLnTx/>
                <a:uFillTx/>
                <a:latin typeface="Calibri Light" panose="020F0302020204030204"/>
                <a:ea typeface="+mj-ea"/>
                <a:cs typeface="+mj-cs"/>
              </a:rPr>
              <a:t>)</a:t>
            </a:r>
            <a:br>
              <a:rPr kumimoji="0" lang="tr-TR" sz="23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2000" b="0" i="0" u="none" strike="noStrike" kern="1200" cap="none" spc="0" normalizeH="0" baseline="0" noProof="0" dirty="0">
                <a:ln>
                  <a:noFill/>
                </a:ln>
                <a:solidFill>
                  <a:prstClr val="black"/>
                </a:solidFill>
                <a:effectLst/>
                <a:uLnTx/>
                <a:uFillTx/>
                <a:latin typeface="Calibri Light" panose="020F0302020204030204"/>
                <a:ea typeface="+mj-ea"/>
                <a:cs typeface="+mj-cs"/>
              </a:rPr>
              <a:t>Graduate School of Natural and Applied Sciences</a:t>
            </a:r>
            <a:br>
              <a:rPr kumimoji="0" lang="en-US" sz="31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202</a:t>
            </a:r>
            <a:r>
              <a:rPr kumimoji="0" lang="tr-TR" sz="1800" b="0" i="0" u="none" strike="noStrike" kern="1200" cap="none" spc="0" normalizeH="0" baseline="0" noProof="0" dirty="0">
                <a:ln>
                  <a:noFill/>
                </a:ln>
                <a:solidFill>
                  <a:prstClr val="black"/>
                </a:solidFill>
                <a:effectLst/>
                <a:uLnTx/>
                <a:uFillTx/>
                <a:latin typeface="Calibri Light" panose="020F0302020204030204"/>
                <a:ea typeface="+mj-ea"/>
                <a:cs typeface="+mj-cs"/>
              </a:rPr>
              <a:t>3</a:t>
            </a: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 - 202</a:t>
            </a:r>
            <a:r>
              <a:rPr kumimoji="0" lang="tr-TR" sz="1800" b="0" i="0" u="none" strike="noStrike" kern="1200" cap="none" spc="0" normalizeH="0" baseline="0" noProof="0" dirty="0">
                <a:ln>
                  <a:noFill/>
                </a:ln>
                <a:solidFill>
                  <a:prstClr val="black"/>
                </a:solidFill>
                <a:effectLst/>
                <a:uLnTx/>
                <a:uFillTx/>
                <a:latin typeface="Calibri Light" panose="020F0302020204030204"/>
                <a:ea typeface="+mj-ea"/>
                <a:cs typeface="+mj-cs"/>
              </a:rPr>
              <a:t>4</a:t>
            </a: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tr-TR" sz="1800" b="0" i="0" u="none" strike="noStrike" kern="1200" cap="none" spc="0" normalizeH="0" baseline="0" noProof="0" dirty="0">
                <a:ln>
                  <a:noFill/>
                </a:ln>
                <a:solidFill>
                  <a:prstClr val="black"/>
                </a:solidFill>
                <a:effectLst/>
                <a:uLnTx/>
                <a:uFillTx/>
                <a:latin typeface="Calibri Light" panose="020F0302020204030204"/>
                <a:ea typeface="+mj-ea"/>
                <a:cs typeface="+mj-cs"/>
              </a:rPr>
              <a:t>Spring</a:t>
            </a: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 Semester</a:t>
            </a:r>
            <a:endParaRPr lang="en-US" sz="2000" dirty="0"/>
          </a:p>
        </p:txBody>
      </p:sp>
      <p:sp>
        <p:nvSpPr>
          <p:cNvPr id="14" name="Rectangle 3">
            <a:extLst>
              <a:ext uri="{FF2B5EF4-FFF2-40B4-BE49-F238E27FC236}">
                <a16:creationId xmlns:a16="http://schemas.microsoft.com/office/drawing/2014/main" id="{8A845E5E-E24E-4701-9DB2-4EE0D1F0EF27}"/>
              </a:ext>
            </a:extLst>
          </p:cNvPr>
          <p:cNvSpPr>
            <a:spLocks noGrp="1" noChangeArrowheads="1"/>
          </p:cNvSpPr>
          <p:nvPr>
            <p:ph type="subTitle" idx="1"/>
          </p:nvPr>
        </p:nvSpPr>
        <p:spPr>
          <a:xfrm>
            <a:off x="3600450" y="5324645"/>
            <a:ext cx="4991100" cy="304800"/>
          </a:xfrm>
        </p:spPr>
        <p:txBody>
          <a:bodyPr>
            <a:noAutofit/>
          </a:bodyPr>
          <a:lstStyle/>
          <a:p>
            <a:pPr eaLnBrk="1" hangingPunct="1">
              <a:lnSpc>
                <a:spcPct val="80000"/>
              </a:lnSpc>
            </a:pPr>
            <a:r>
              <a:rPr lang="tr-TR" sz="2200" dirty="0"/>
              <a:t>Göksu ŞENTÜRK</a:t>
            </a:r>
          </a:p>
          <a:p>
            <a:pPr eaLnBrk="1" hangingPunct="1">
              <a:lnSpc>
                <a:spcPct val="80000"/>
              </a:lnSpc>
            </a:pPr>
            <a:r>
              <a:rPr lang="tr-TR" sz="2200" dirty="0"/>
              <a:t>Fatih BİLDİRİCİ</a:t>
            </a:r>
            <a:endParaRPr lang="en-US" sz="2200" dirty="0"/>
          </a:p>
        </p:txBody>
      </p:sp>
      <p:sp>
        <p:nvSpPr>
          <p:cNvPr id="15" name="Rectangle 4">
            <a:extLst>
              <a:ext uri="{FF2B5EF4-FFF2-40B4-BE49-F238E27FC236}">
                <a16:creationId xmlns:a16="http://schemas.microsoft.com/office/drawing/2014/main" id="{DEEEB1EB-6AE5-455A-8853-63C2535CB52D}"/>
              </a:ext>
            </a:extLst>
          </p:cNvPr>
          <p:cNvSpPr>
            <a:spLocks noChangeArrowheads="1"/>
          </p:cNvSpPr>
          <p:nvPr/>
        </p:nvSpPr>
        <p:spPr bwMode="auto">
          <a:xfrm>
            <a:off x="0" y="6019800"/>
            <a:ext cx="12192000" cy="838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1" fontAlgn="base" latinLnBrk="0" hangingPunct="1">
              <a:lnSpc>
                <a:spcPct val="100000"/>
              </a:lnSpc>
              <a:spcBef>
                <a:spcPct val="20000"/>
              </a:spcBef>
              <a:spcAft>
                <a:spcPct val="0"/>
              </a:spcAft>
              <a:buClrTx/>
              <a:buSzPct val="70000"/>
              <a:buFontTx/>
              <a:buNone/>
              <a:tabLst/>
              <a:defRPr/>
            </a:pPr>
            <a:endParaRPr kumimoji="0" lang="en-US" sz="1800" b="0" i="0" u="none" strike="noStrike" kern="1200" cap="none" spc="0" normalizeH="0" baseline="0" noProof="0" dirty="0">
              <a:ln>
                <a:noFill/>
              </a:ln>
              <a:solidFill>
                <a:srgbClr val="000000"/>
              </a:solidFill>
              <a:effectLst/>
              <a:uLnTx/>
              <a:uFillTx/>
              <a:latin typeface="Comic Sans MS" pitchFamily="66" charset="0"/>
              <a:ea typeface="+mn-ea"/>
              <a:cs typeface="+mn-cs"/>
            </a:endParaRPr>
          </a:p>
        </p:txBody>
      </p:sp>
      <p:sp>
        <p:nvSpPr>
          <p:cNvPr id="16" name="Rectangle 5">
            <a:extLst>
              <a:ext uri="{FF2B5EF4-FFF2-40B4-BE49-F238E27FC236}">
                <a16:creationId xmlns:a16="http://schemas.microsoft.com/office/drawing/2014/main" id="{13C7AAF7-7412-4447-AFF1-090E81E72267}"/>
              </a:ext>
            </a:extLst>
          </p:cNvPr>
          <p:cNvSpPr>
            <a:spLocks noChangeArrowheads="1"/>
          </p:cNvSpPr>
          <p:nvPr/>
        </p:nvSpPr>
        <p:spPr bwMode="auto">
          <a:xfrm>
            <a:off x="1341120" y="3637962"/>
            <a:ext cx="950976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4000" dirty="0"/>
              <a:t>Smart Contracts: Architecture and Development </a:t>
            </a:r>
            <a:endParaRPr kumimoji="0" lang="en-US" sz="4000" b="1" i="0" u="none" strike="noStrike" kern="1200" cap="none" spc="0" normalizeH="0" baseline="0" noProof="0" dirty="0">
              <a:ln>
                <a:noFill/>
              </a:ln>
              <a:solidFill>
                <a:srgbClr val="2F5597"/>
              </a:solidFill>
              <a:effectLst>
                <a:outerShdw blurRad="38100" dist="38100" dir="2700000" algn="tl">
                  <a:srgbClr val="000000">
                    <a:alpha val="43137"/>
                  </a:srgbClr>
                </a:outerShdw>
              </a:effectLst>
              <a:uLnTx/>
              <a:uFillTx/>
              <a:latin typeface="Comic Sans MS" pitchFamily="66" charset="0"/>
              <a:ea typeface="+mn-ea"/>
              <a:cs typeface="+mn-cs"/>
            </a:endParaRPr>
          </a:p>
        </p:txBody>
      </p:sp>
      <p:pic>
        <p:nvPicPr>
          <p:cNvPr id="17" name="Picture 16">
            <a:extLst>
              <a:ext uri="{FF2B5EF4-FFF2-40B4-BE49-F238E27FC236}">
                <a16:creationId xmlns:a16="http://schemas.microsoft.com/office/drawing/2014/main" id="{F351665F-7D79-4409-AF69-35601CCA9F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38856" y="2280637"/>
            <a:ext cx="2314288" cy="1296000"/>
          </a:xfrm>
          <a:prstGeom prst="rect">
            <a:avLst/>
          </a:prstGeom>
        </p:spPr>
      </p:pic>
      <p:sp>
        <p:nvSpPr>
          <p:cNvPr id="18" name="Rectangle 17">
            <a:extLst>
              <a:ext uri="{FF2B5EF4-FFF2-40B4-BE49-F238E27FC236}">
                <a16:creationId xmlns:a16="http://schemas.microsoft.com/office/drawing/2014/main" id="{F77686C1-B4DA-496B-9DF9-A7C2724A6311}"/>
              </a:ext>
            </a:extLst>
          </p:cNvPr>
          <p:cNvSpPr/>
          <p:nvPr/>
        </p:nvSpPr>
        <p:spPr>
          <a:xfrm>
            <a:off x="4225113" y="6159965"/>
            <a:ext cx="3741774" cy="880241"/>
          </a:xfrm>
          <a:prstGeom prst="rect">
            <a:avLst/>
          </a:prstGeom>
        </p:spPr>
        <p:txBody>
          <a:bodyPr wrap="square">
            <a:spAutoFit/>
          </a:bodyPr>
          <a:lstStyle/>
          <a:p>
            <a:pPr marL="0" marR="0" lvl="0" indent="0" algn="ctr" defTabSz="914400" rtl="0" eaLnBrk="1" fontAlgn="base" latinLnBrk="0" hangingPunct="1">
              <a:spcBef>
                <a:spcPct val="20000"/>
              </a:spcBef>
              <a:spcAft>
                <a:spcPct val="0"/>
              </a:spcAft>
              <a:buClrTx/>
              <a:buSzPct val="70000"/>
              <a:buFontTx/>
              <a:buNone/>
              <a:tabLst/>
              <a:defRPr/>
            </a:pPr>
            <a:r>
              <a:rPr kumimoji="0" lang="tr-TR" sz="1600" b="0" i="0" u="none" strike="noStrike" kern="0" cap="none" spc="0" normalizeH="0" baseline="0" noProof="0" dirty="0">
                <a:ln>
                  <a:noFill/>
                </a:ln>
                <a:solidFill>
                  <a:srgbClr val="000000"/>
                </a:solidFill>
                <a:effectLst/>
                <a:uLnTx/>
                <a:uFillTx/>
                <a:latin typeface="Comic Sans MS" pitchFamily="66" charset="0"/>
                <a:ea typeface="+mn-ea"/>
                <a:cs typeface="+mn-cs"/>
                <a:hlinkClick r:id="rId3"/>
              </a:rPr>
              <a:t>goksusenturk0@gmail.com</a:t>
            </a:r>
            <a:endParaRPr kumimoji="0" lang="tr-TR" sz="1600" b="0" i="0" u="none" strike="noStrike" kern="0" cap="none" spc="0" normalizeH="0" baseline="0" noProof="0" dirty="0">
              <a:ln>
                <a:noFill/>
              </a:ln>
              <a:solidFill>
                <a:srgbClr val="000000"/>
              </a:solidFill>
              <a:effectLst/>
              <a:uLnTx/>
              <a:uFillTx/>
              <a:latin typeface="Comic Sans MS" pitchFamily="66" charset="0"/>
              <a:ea typeface="+mn-ea"/>
              <a:cs typeface="+mn-cs"/>
            </a:endParaRPr>
          </a:p>
          <a:p>
            <a:pPr marL="0" marR="0" lvl="0" indent="0" algn="ctr" defTabSz="914400" rtl="0" eaLnBrk="1" fontAlgn="base" latinLnBrk="0" hangingPunct="1">
              <a:spcBef>
                <a:spcPct val="20000"/>
              </a:spcBef>
              <a:spcAft>
                <a:spcPct val="0"/>
              </a:spcAft>
              <a:buClrTx/>
              <a:buSzPct val="70000"/>
              <a:buFontTx/>
              <a:buNone/>
              <a:tabLst/>
              <a:defRPr/>
            </a:pPr>
            <a:r>
              <a:rPr kumimoji="0" lang="en-GB" sz="1600" b="0" i="0" u="none" strike="noStrike" kern="0" cap="none" spc="0" normalizeH="0" baseline="0" noProof="0" dirty="0">
                <a:ln>
                  <a:noFill/>
                </a:ln>
                <a:solidFill>
                  <a:srgbClr val="000000"/>
                </a:solidFill>
                <a:effectLst/>
                <a:uLnTx/>
                <a:uFillTx/>
                <a:latin typeface="Comic Sans MS" pitchFamily="66" charset="0"/>
                <a:ea typeface="+mn-ea"/>
                <a:cs typeface="+mn-cs"/>
                <a:hlinkClick r:id="rId4"/>
              </a:rPr>
              <a:t>fatihbildirici.dev@gmail.com</a:t>
            </a:r>
            <a:br>
              <a:rPr lang="en-GB" sz="1600" kern="0" dirty="0">
                <a:solidFill>
                  <a:srgbClr val="000000"/>
                </a:solidFill>
                <a:latin typeface="Comic Sans MS" pitchFamily="66" charset="0"/>
              </a:rPr>
            </a:br>
            <a:r>
              <a:rPr kumimoji="0" lang="en-US" sz="1600" b="0" i="0" u="none" strike="noStrike" kern="0" cap="none" spc="0" normalizeH="0" baseline="0" noProof="0" dirty="0">
                <a:ln>
                  <a:noFill/>
                </a:ln>
                <a:solidFill>
                  <a:srgbClr val="FFFFFF"/>
                </a:solidFill>
                <a:effectLst/>
                <a:uLnTx/>
                <a:uFillTx/>
                <a:latin typeface="Comic Sans MS" pitchFamily="66" charset="0"/>
                <a:ea typeface="+mn-ea"/>
                <a:cs typeface="+mn-cs"/>
              </a:rPr>
              <a:t>.</a:t>
            </a:r>
            <a:endParaRPr kumimoji="0" lang="en-US" sz="1800" b="0" i="0" u="none" strike="noStrike" kern="1200" cap="none" spc="0" normalizeH="0" baseline="0" noProof="0" dirty="0">
              <a:ln>
                <a:noFill/>
              </a:ln>
              <a:solidFill>
                <a:srgbClr val="FFFFFF"/>
              </a:solidFill>
              <a:effectLst/>
              <a:uLnTx/>
              <a:uFillTx/>
              <a:latin typeface="Comic Sans MS" pitchFamily="66" charset="0"/>
              <a:ea typeface="+mn-ea"/>
              <a:cs typeface="+mn-cs"/>
            </a:endParaRPr>
          </a:p>
        </p:txBody>
      </p:sp>
      <p:pic>
        <p:nvPicPr>
          <p:cNvPr id="19" name="Picture 18">
            <a:extLst>
              <a:ext uri="{FF2B5EF4-FFF2-40B4-BE49-F238E27FC236}">
                <a16:creationId xmlns:a16="http://schemas.microsoft.com/office/drawing/2014/main" id="{717ADCC1-6F5A-4B26-A34C-1DA00923A3B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2400" y="5867400"/>
            <a:ext cx="914400" cy="914400"/>
          </a:xfrm>
          <a:prstGeom prst="rect">
            <a:avLst/>
          </a:prstGeom>
        </p:spPr>
      </p:pic>
      <p:pic>
        <p:nvPicPr>
          <p:cNvPr id="20" name="Picture 19">
            <a:extLst>
              <a:ext uri="{FF2B5EF4-FFF2-40B4-BE49-F238E27FC236}">
                <a16:creationId xmlns:a16="http://schemas.microsoft.com/office/drawing/2014/main" id="{0A2F797E-5D8A-4F46-A1EE-4B850628509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125198" y="5867400"/>
            <a:ext cx="914400" cy="914400"/>
          </a:xfrm>
          <a:prstGeom prst="rect">
            <a:avLst/>
          </a:prstGeom>
        </p:spPr>
      </p:pic>
    </p:spTree>
    <p:extLst>
      <p:ext uri="{BB962C8B-B14F-4D97-AF65-F5344CB8AC3E}">
        <p14:creationId xmlns:p14="http://schemas.microsoft.com/office/powerpoint/2010/main" val="567046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9B091B-6F3D-57A8-09D1-2AAD0D619A46}"/>
              </a:ext>
            </a:extLst>
          </p:cNvPr>
          <p:cNvSpPr>
            <a:spLocks noGrp="1"/>
          </p:cNvSpPr>
          <p:nvPr>
            <p:ph type="title"/>
          </p:nvPr>
        </p:nvSpPr>
        <p:spPr>
          <a:xfrm>
            <a:off x="838200" y="227478"/>
            <a:ext cx="10515600" cy="801066"/>
          </a:xfrm>
        </p:spPr>
        <p:txBody>
          <a:bodyPr/>
          <a:lstStyle/>
          <a:p>
            <a:r>
              <a:rPr lang="en-GB" dirty="0"/>
              <a:t>Solidity</a:t>
            </a:r>
            <a:r>
              <a:rPr lang="tr-TR" dirty="0"/>
              <a:t>- </a:t>
            </a:r>
            <a:r>
              <a:rPr lang="tr-TR" dirty="0" err="1"/>
              <a:t>Example</a:t>
            </a:r>
            <a:endParaRPr lang="tr-TR" dirty="0"/>
          </a:p>
        </p:txBody>
      </p:sp>
      <p:pic>
        <p:nvPicPr>
          <p:cNvPr id="6" name="İçerik Yer Tutucusu 5">
            <a:extLst>
              <a:ext uri="{FF2B5EF4-FFF2-40B4-BE49-F238E27FC236}">
                <a16:creationId xmlns:a16="http://schemas.microsoft.com/office/drawing/2014/main" id="{1D0EA653-9B48-AEC1-082E-F290F0E14E3F}"/>
              </a:ext>
            </a:extLst>
          </p:cNvPr>
          <p:cNvPicPr>
            <a:picLocks noGrp="1" noChangeAspect="1"/>
          </p:cNvPicPr>
          <p:nvPr>
            <p:ph idx="1"/>
          </p:nvPr>
        </p:nvPicPr>
        <p:blipFill>
          <a:blip r:embed="rId3"/>
          <a:stretch>
            <a:fillRect/>
          </a:stretch>
        </p:blipFill>
        <p:spPr>
          <a:xfrm>
            <a:off x="7032886" y="1670507"/>
            <a:ext cx="4320914" cy="3985605"/>
          </a:xfrm>
        </p:spPr>
      </p:pic>
      <p:sp>
        <p:nvSpPr>
          <p:cNvPr id="4" name="Slayt Numarası Yer Tutucusu 3">
            <a:extLst>
              <a:ext uri="{FF2B5EF4-FFF2-40B4-BE49-F238E27FC236}">
                <a16:creationId xmlns:a16="http://schemas.microsoft.com/office/drawing/2014/main" id="{86DCE232-07A6-5782-8490-DEC0BB49A2F0}"/>
              </a:ext>
            </a:extLst>
          </p:cNvPr>
          <p:cNvSpPr>
            <a:spLocks noGrp="1"/>
          </p:cNvSpPr>
          <p:nvPr>
            <p:ph type="sldNum" sz="quarter" idx="12"/>
          </p:nvPr>
        </p:nvSpPr>
        <p:spPr/>
        <p:txBody>
          <a:bodyPr/>
          <a:lstStyle/>
          <a:p>
            <a:fld id="{2926B2C5-729E-49C2-AB30-FB04D85775A3}" type="slidenum">
              <a:rPr lang="tr-TR" smtClean="0"/>
              <a:t>10</a:t>
            </a:fld>
            <a:endParaRPr lang="tr-TR" dirty="0"/>
          </a:p>
        </p:txBody>
      </p:sp>
      <p:sp>
        <p:nvSpPr>
          <p:cNvPr id="8" name="Rectangle 2">
            <a:extLst>
              <a:ext uri="{FF2B5EF4-FFF2-40B4-BE49-F238E27FC236}">
                <a16:creationId xmlns:a16="http://schemas.microsoft.com/office/drawing/2014/main" id="{495F8E67-D5FA-4725-DEF7-6AD4E4074780}"/>
              </a:ext>
            </a:extLst>
          </p:cNvPr>
          <p:cNvSpPr>
            <a:spLocks noChangeArrowheads="1"/>
          </p:cNvSpPr>
          <p:nvPr/>
        </p:nvSpPr>
        <p:spPr bwMode="auto">
          <a:xfrm>
            <a:off x="609600" y="1192732"/>
            <a:ext cx="5968721"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simple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smart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contract</a:t>
            </a:r>
            <a:r>
              <a:rPr kumimoji="0" lang="tr-TR" altLang="tr-TR" b="0" i="0" u="none" strike="noStrike" cap="none" normalizeH="0" baseline="0" dirty="0">
                <a:ln>
                  <a:noFill/>
                </a:ln>
                <a:solidFill>
                  <a:srgbClr val="0D0D0D"/>
                </a:solidFill>
                <a:effectLst/>
                <a:latin typeface="Söhne"/>
              </a:rPr>
              <a:t> is a </a:t>
            </a:r>
            <a:r>
              <a:rPr kumimoji="0" lang="tr-TR" altLang="tr-TR" b="0" i="0" u="none" strike="noStrike" cap="none" normalizeH="0" baseline="0" dirty="0" err="1">
                <a:ln>
                  <a:noFill/>
                </a:ln>
                <a:solidFill>
                  <a:srgbClr val="0D0D0D"/>
                </a:solidFill>
                <a:effectLst/>
                <a:latin typeface="Söhne"/>
              </a:rPr>
              <a:t>storage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contract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basically</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performs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following</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functions</a:t>
            </a:r>
            <a:r>
              <a:rPr kumimoji="0" lang="tr-TR" altLang="tr-TR" b="0" i="0" u="none" strike="noStrike" cap="none" normalizeH="0" baseline="0" dirty="0">
                <a:ln>
                  <a:noFill/>
                </a:ln>
                <a:solidFill>
                  <a:srgbClr val="0D0D0D"/>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1" i="0" u="none" strike="noStrike" cap="none" normalizeH="0" baseline="0" dirty="0">
                <a:ln>
                  <a:noFill/>
                </a:ln>
                <a:solidFill>
                  <a:srgbClr val="0D0D0D"/>
                </a:solidFill>
                <a:effectLst/>
                <a:latin typeface="Söhne Mono"/>
              </a:rPr>
              <a:t>set(uint256 _</a:t>
            </a:r>
            <a:r>
              <a:rPr kumimoji="0" lang="tr-TR" altLang="tr-TR" b="1" i="0" u="none" strike="noStrike" cap="none" normalizeH="0" baseline="0" dirty="0" err="1">
                <a:ln>
                  <a:noFill/>
                </a:ln>
                <a:solidFill>
                  <a:srgbClr val="0D0D0D"/>
                </a:solidFill>
                <a:effectLst/>
                <a:latin typeface="Söhne Mono"/>
              </a:rPr>
              <a:t>value</a:t>
            </a:r>
            <a:r>
              <a:rPr kumimoji="0" lang="tr-TR" altLang="tr-TR" b="1" i="0" u="none" strike="noStrike" cap="none" normalizeH="0" baseline="0" dirty="0">
                <a:ln>
                  <a:noFill/>
                </a:ln>
                <a:solidFill>
                  <a:srgbClr val="0D0D0D"/>
                </a:solidFill>
                <a:effectLst/>
                <a:latin typeface="Söhne Mono"/>
              </a:rPr>
              <a: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takes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a:ln>
                  <a:noFill/>
                </a:ln>
                <a:solidFill>
                  <a:srgbClr val="0D0D0D"/>
                </a:solidFill>
                <a:effectLst/>
                <a:latin typeface="Söhne Mono"/>
              </a:rPr>
              <a:t>_</a:t>
            </a:r>
            <a:r>
              <a:rPr kumimoji="0" lang="tr-TR" altLang="tr-TR" b="1" i="0" u="none" strike="noStrike" cap="none" normalizeH="0" baseline="0" dirty="0" err="1">
                <a:ln>
                  <a:noFill/>
                </a:ln>
                <a:solidFill>
                  <a:srgbClr val="0D0D0D"/>
                </a:solidFill>
                <a:effectLst/>
                <a:latin typeface="Söhne Mono"/>
              </a:rPr>
              <a:t>value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parameter</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assigns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value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to</a:t>
            </a:r>
            <a:r>
              <a:rPr kumimoji="0" lang="tr-TR" altLang="tr-TR" b="0" i="0" u="none" strike="noStrike" cap="none" normalizeH="0" baseline="0" dirty="0">
                <a:ln>
                  <a:noFill/>
                </a:ln>
                <a:solidFill>
                  <a:srgbClr val="0D0D0D"/>
                </a:solidFill>
                <a:effectLst/>
                <a:latin typeface="Söhne"/>
              </a:rPr>
              <a:t> a </a:t>
            </a:r>
            <a:r>
              <a:rPr kumimoji="0" lang="tr-TR" altLang="tr-TR" b="0" i="0" u="none" strike="noStrike" cap="none" normalizeH="0" baseline="0" dirty="0" err="1">
                <a:ln>
                  <a:noFill/>
                </a:ln>
                <a:solidFill>
                  <a:srgbClr val="0D0D0D"/>
                </a:solidFill>
                <a:effectLst/>
                <a:latin typeface="Söhne"/>
              </a:rPr>
              <a:t>private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variable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named</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a:ln>
                  <a:noFill/>
                </a:ln>
                <a:solidFill>
                  <a:srgbClr val="0D0D0D"/>
                </a:solidFill>
                <a:effectLst/>
                <a:latin typeface="Söhne Mono"/>
              </a:rPr>
              <a:t>data</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It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also</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triggers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err="1">
                <a:ln>
                  <a:noFill/>
                </a:ln>
                <a:solidFill>
                  <a:srgbClr val="0D0D0D"/>
                </a:solidFill>
                <a:effectLst/>
                <a:latin typeface="Söhne Mono"/>
              </a:rPr>
              <a:t>DataUpdated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event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includes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a:ln>
                  <a:noFill/>
                </a:ln>
                <a:solidFill>
                  <a:srgbClr val="0D0D0D"/>
                </a:solidFill>
                <a:effectLst/>
                <a:latin typeface="Söhne Mono"/>
              </a:rPr>
              <a:t>_</a:t>
            </a:r>
            <a:r>
              <a:rPr kumimoji="0" lang="tr-TR" altLang="tr-TR" b="1" i="0" u="none" strike="noStrike" cap="none" normalizeH="0" baseline="0" dirty="0" err="1">
                <a:ln>
                  <a:noFill/>
                </a:ln>
                <a:solidFill>
                  <a:srgbClr val="0D0D0D"/>
                </a:solidFill>
                <a:effectLst/>
                <a:latin typeface="Söhne Mono"/>
              </a:rPr>
              <a:t>value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parameter</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to</a:t>
            </a:r>
            <a:r>
              <a:rPr kumimoji="0" lang="tr-TR" altLang="tr-TR" b="0" i="0" u="none" strike="noStrike" cap="none" normalizeH="0" baseline="0" dirty="0">
                <a:ln>
                  <a:noFill/>
                </a:ln>
                <a:solidFill>
                  <a:srgbClr val="0D0D0D"/>
                </a:solidFill>
                <a:effectLst/>
                <a:latin typeface="Söhne"/>
              </a:rPr>
              <a:t> transmit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new</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value</a:t>
            </a:r>
            <a:r>
              <a:rPr kumimoji="0" lang="tr-TR" altLang="tr-TR" b="0" i="0" u="none" strike="noStrike" cap="none" normalizeH="0" baseline="0" dirty="0">
                <a:ln>
                  <a:noFill/>
                </a:ln>
                <a:solidFill>
                  <a:srgbClr val="0D0D0D"/>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1" i="0" u="none" strike="noStrike" cap="none" normalizeH="0" baseline="0" dirty="0" err="1">
                <a:ln>
                  <a:noFill/>
                </a:ln>
                <a:solidFill>
                  <a:srgbClr val="0D0D0D"/>
                </a:solidFill>
                <a:effectLst/>
                <a:latin typeface="Söhne Mono"/>
              </a:rPr>
              <a:t>get</a:t>
            </a:r>
            <a:r>
              <a:rPr kumimoji="0" lang="tr-TR" altLang="tr-TR" b="1" i="0" u="none" strike="noStrike" cap="none" normalizeH="0" baseline="0" dirty="0">
                <a:ln>
                  <a:noFill/>
                </a:ln>
                <a:solidFill>
                  <a:srgbClr val="0D0D0D"/>
                </a:solidFill>
                <a:effectLst/>
                <a:latin typeface="Söhne Mono"/>
              </a:rPr>
              <a: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returns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current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value</a:t>
            </a:r>
            <a:r>
              <a:rPr kumimoji="0" lang="tr-TR" altLang="tr-TR" b="0" i="0" u="none" strike="noStrike" cap="none" normalizeH="0" baseline="0" dirty="0">
                <a:ln>
                  <a:noFill/>
                </a:ln>
                <a:solidFill>
                  <a:srgbClr val="0D0D0D"/>
                </a:solidFill>
                <a:effectLst/>
                <a:latin typeface="Söhne"/>
              </a:rPr>
              <a:t> of </a:t>
            </a:r>
            <a:r>
              <a:rPr kumimoji="0" lang="tr-TR" altLang="tr-TR" b="1" i="0" u="none" strike="noStrike" cap="none" normalizeH="0" baseline="0" dirty="0">
                <a:ln>
                  <a:noFill/>
                </a:ln>
                <a:solidFill>
                  <a:srgbClr val="0D0D0D"/>
                </a:solidFill>
                <a:effectLst/>
                <a:latin typeface="Söhne Mono"/>
              </a:rPr>
              <a:t>data</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a:t>
            </a:r>
            <a:r>
              <a:rPr kumimoji="0" lang="tr-TR" altLang="tr-TR" b="0" i="0" u="none" strike="noStrike" cap="none" normalizeH="0" baseline="0" dirty="0">
                <a:ln>
                  <a:noFill/>
                </a:ln>
                <a:solidFill>
                  <a:srgbClr val="0D0D0D"/>
                </a:solidFill>
                <a:effectLst/>
                <a:latin typeface="Söhne"/>
              </a:rPr>
              <a:t> is </a:t>
            </a:r>
            <a:r>
              <a:rPr kumimoji="0" lang="tr-TR" altLang="tr-TR" b="0" i="0" u="none" strike="noStrike" cap="none" normalizeH="0" baseline="0" dirty="0" err="1">
                <a:ln>
                  <a:noFill/>
                </a:ln>
                <a:solidFill>
                  <a:srgbClr val="0D0D0D"/>
                </a:solidFill>
                <a:effectLst/>
                <a:latin typeface="Söhne"/>
              </a:rPr>
              <a:t>marked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with</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err="1">
                <a:ln>
                  <a:noFill/>
                </a:ln>
                <a:solidFill>
                  <a:srgbClr val="0D0D0D"/>
                </a:solidFill>
                <a:effectLst/>
                <a:latin typeface="Söhne Mono"/>
              </a:rPr>
              <a:t>view</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specifier</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which</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means</a:t>
            </a:r>
            <a:r>
              <a:rPr kumimoji="0" lang="tr-TR" altLang="tr-TR" b="0" i="0" u="none" strike="noStrike" cap="none" normalizeH="0" baseline="0" dirty="0">
                <a:ln>
                  <a:noFill/>
                </a:ln>
                <a:solidFill>
                  <a:srgbClr val="0D0D0D"/>
                </a:solidFill>
                <a:effectLst/>
                <a:latin typeface="Söhne"/>
              </a:rPr>
              <a:t> it </a:t>
            </a:r>
            <a:r>
              <a:rPr kumimoji="0" lang="tr-TR" altLang="tr-TR" b="0" i="0" u="none" strike="noStrike" cap="none" normalizeH="0" baseline="0" dirty="0" err="1">
                <a:ln>
                  <a:noFill/>
                </a:ln>
                <a:solidFill>
                  <a:srgbClr val="0D0D0D"/>
                </a:solidFill>
                <a:effectLst/>
                <a:latin typeface="Söhne"/>
              </a:rPr>
              <a:t>won't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modify</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blockchain</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only</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allows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reading</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state</a:t>
            </a:r>
            <a:r>
              <a:rPr kumimoji="0" lang="tr-TR" altLang="tr-TR" b="0" i="0" u="none" strike="noStrike" cap="none" normalizeH="0" baseline="0" dirty="0">
                <a:ln>
                  <a:noFill/>
                </a:ln>
                <a:solidFill>
                  <a:srgbClr val="0D0D0D"/>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simple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example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demonstrates</a:t>
            </a:r>
            <a:r>
              <a:rPr kumimoji="0" lang="tr-TR" altLang="tr-TR" b="0" i="0" u="none" strike="noStrike" cap="none" normalizeH="0" baseline="0" dirty="0">
                <a:ln>
                  <a:noFill/>
                </a:ln>
                <a:solidFill>
                  <a:srgbClr val="0D0D0D"/>
                </a:solidFill>
                <a:effectLst/>
                <a:latin typeface="Söhne"/>
              </a:rPr>
              <a:t> how a </a:t>
            </a:r>
            <a:r>
              <a:rPr kumimoji="0" lang="tr-TR" altLang="tr-TR" b="0" i="0" u="none" strike="noStrike" cap="none" normalizeH="0" baseline="0" dirty="0" err="1">
                <a:ln>
                  <a:noFill/>
                </a:ln>
                <a:solidFill>
                  <a:srgbClr val="0D0D0D"/>
                </a:solidFill>
                <a:effectLst/>
                <a:latin typeface="Söhne"/>
              </a:rPr>
              <a:t>smart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contract</a:t>
            </a:r>
            <a:r>
              <a:rPr kumimoji="0" lang="tr-TR" altLang="tr-TR" b="0" i="0" u="none" strike="noStrike" cap="none" normalizeH="0" baseline="0" dirty="0">
                <a:ln>
                  <a:noFill/>
                </a:ln>
                <a:solidFill>
                  <a:srgbClr val="0D0D0D"/>
                </a:solidFill>
                <a:effectLst/>
                <a:latin typeface="Söhne"/>
              </a:rPr>
              <a:t> is </a:t>
            </a:r>
            <a:r>
              <a:rPr kumimoji="0" lang="tr-TR" altLang="tr-TR" b="0" i="0" u="none" strike="noStrike" cap="none" normalizeH="0" baseline="0" dirty="0" err="1">
                <a:ln>
                  <a:noFill/>
                </a:ln>
                <a:solidFill>
                  <a:srgbClr val="0D0D0D"/>
                </a:solidFill>
                <a:effectLst/>
                <a:latin typeface="Söhne"/>
              </a:rPr>
              <a:t>written</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how </a:t>
            </a:r>
            <a:r>
              <a:rPr kumimoji="0" lang="tr-TR" altLang="tr-TR" b="0" i="0" u="none" strike="noStrike" cap="none" normalizeH="0" baseline="0" dirty="0" err="1">
                <a:ln>
                  <a:noFill/>
                </a:ln>
                <a:solidFill>
                  <a:srgbClr val="0D0D0D"/>
                </a:solidFill>
                <a:effectLst/>
                <a:latin typeface="Söhne"/>
              </a:rPr>
              <a:t>its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functionalities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are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implemented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This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contract</a:t>
            </a:r>
            <a:r>
              <a:rPr kumimoji="0" lang="tr-TR" altLang="tr-TR" b="0" i="0" u="none" strike="noStrike" cap="none" normalizeH="0" baseline="0" dirty="0">
                <a:ln>
                  <a:noFill/>
                </a:ln>
                <a:solidFill>
                  <a:srgbClr val="0D0D0D"/>
                </a:solidFill>
                <a:effectLst/>
                <a:latin typeface="Söhne"/>
              </a:rPr>
              <a:t> can be </a:t>
            </a:r>
            <a:r>
              <a:rPr kumimoji="0" lang="tr-TR" altLang="tr-TR" b="0" i="0" u="none" strike="noStrike" cap="none" normalizeH="0" baseline="0" dirty="0" err="1">
                <a:ln>
                  <a:noFill/>
                </a:ln>
                <a:solidFill>
                  <a:srgbClr val="0D0D0D"/>
                </a:solidFill>
                <a:effectLst/>
                <a:latin typeface="Söhne"/>
              </a:rPr>
              <a:t>used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to</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store</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retrieve</a:t>
            </a:r>
            <a:r>
              <a:rPr kumimoji="0" lang="tr-TR" altLang="tr-TR" b="0" i="0" u="none" strike="noStrike" cap="none" normalizeH="0" baseline="0" dirty="0">
                <a:ln>
                  <a:noFill/>
                </a:ln>
                <a:solidFill>
                  <a:srgbClr val="0D0D0D"/>
                </a:solidFill>
                <a:effectLst/>
                <a:latin typeface="Söhne"/>
              </a:rPr>
              <a:t> data. </a:t>
            </a:r>
            <a:r>
              <a:rPr kumimoji="0" lang="tr-TR" altLang="tr-TR" b="0" i="0" u="none" strike="noStrike" cap="none" normalizeH="0" baseline="0" dirty="0" err="1">
                <a:ln>
                  <a:noFill/>
                </a:ln>
                <a:solidFill>
                  <a:srgbClr val="0D0D0D"/>
                </a:solidFill>
                <a:effectLst/>
                <a:latin typeface="Söhne"/>
              </a:rPr>
              <a:t>Specifically</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the</a:t>
            </a:r>
            <a:r>
              <a:rPr kumimoji="0" lang="tr-TR" altLang="tr-TR" b="0" i="0" u="none" strike="noStrike" cap="none" normalizeH="0" baseline="0" dirty="0">
                <a:ln>
                  <a:noFill/>
                </a:ln>
                <a:solidFill>
                  <a:srgbClr val="0D0D0D"/>
                </a:solidFill>
                <a:effectLst/>
                <a:latin typeface="Söhne"/>
              </a:rPr>
              <a:t> </a:t>
            </a:r>
            <a:r>
              <a:rPr kumimoji="0" lang="tr-TR" altLang="tr-TR" b="1" i="0" u="none" strike="noStrike" cap="none" normalizeH="0" baseline="0" dirty="0">
                <a:ln>
                  <a:noFill/>
                </a:ln>
                <a:solidFill>
                  <a:srgbClr val="0D0D0D"/>
                </a:solidFill>
                <a:effectLst/>
                <a:latin typeface="Söhne Mono"/>
              </a:rPr>
              <a:t>set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function</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triggers</a:t>
            </a:r>
            <a:r>
              <a:rPr kumimoji="0" lang="tr-TR" altLang="tr-TR" b="0" i="0" u="none" strike="noStrike" cap="none" normalizeH="0" baseline="0" dirty="0">
                <a:ln>
                  <a:noFill/>
                </a:ln>
                <a:solidFill>
                  <a:srgbClr val="0D0D0D"/>
                </a:solidFill>
                <a:effectLst/>
                <a:latin typeface="Söhne"/>
              </a:rPr>
              <a:t> an </a:t>
            </a:r>
            <a:r>
              <a:rPr kumimoji="0" lang="tr-TR" altLang="tr-TR" b="0" i="0" u="none" strike="noStrike" cap="none" normalizeH="0" baseline="0" dirty="0" err="1">
                <a:ln>
                  <a:noFill/>
                </a:ln>
                <a:solidFill>
                  <a:srgbClr val="0D0D0D"/>
                </a:solidFill>
                <a:effectLst/>
                <a:latin typeface="Söhne"/>
              </a:rPr>
              <a:t>event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to</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track</a:t>
            </a:r>
            <a:r>
              <a:rPr kumimoji="0" lang="tr-TR" altLang="tr-TR" b="0" i="0" u="none" strike="noStrike" cap="none" normalizeH="0" baseline="0" dirty="0">
                <a:ln>
                  <a:noFill/>
                </a:ln>
                <a:solidFill>
                  <a:srgbClr val="0D0D0D"/>
                </a:solidFill>
                <a:effectLst/>
                <a:latin typeface="Söhne"/>
              </a:rPr>
              <a:t> data </a:t>
            </a:r>
            <a:r>
              <a:rPr kumimoji="0" lang="tr-TR" altLang="tr-TR" b="0" i="0" u="none" strike="noStrike" cap="none" normalizeH="0" baseline="0" dirty="0" err="1">
                <a:ln>
                  <a:noFill/>
                </a:ln>
                <a:solidFill>
                  <a:srgbClr val="0D0D0D"/>
                </a:solidFill>
                <a:effectLst/>
                <a:latin typeface="Söhne"/>
              </a:rPr>
              <a:t>changes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allowing</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contract</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users</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to</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monitor</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and</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verify</a:t>
            </a:r>
            <a:r>
              <a:rPr kumimoji="0" lang="tr-TR" altLang="tr-TR" b="0" i="0" u="none" strike="noStrike" cap="none" normalizeH="0" baseline="0" dirty="0">
                <a:ln>
                  <a:noFill/>
                </a:ln>
                <a:solidFill>
                  <a:srgbClr val="0D0D0D"/>
                </a:solidFill>
                <a:effectLst/>
                <a:latin typeface="Söhne"/>
              </a:rPr>
              <a:t> </a:t>
            </a:r>
            <a:r>
              <a:rPr kumimoji="0" lang="tr-TR" altLang="tr-TR" b="0" i="0" u="none" strike="noStrike" cap="none" normalizeH="0" baseline="0" dirty="0" err="1">
                <a:ln>
                  <a:noFill/>
                </a:ln>
                <a:solidFill>
                  <a:srgbClr val="0D0D0D"/>
                </a:solidFill>
                <a:effectLst/>
                <a:latin typeface="Söhne"/>
              </a:rPr>
              <a:t>transactions</a:t>
            </a:r>
            <a:r>
              <a:rPr kumimoji="0" lang="tr-TR" altLang="tr-TR" b="0" i="0" u="none" strike="noStrike" cap="none" normalizeH="0" baseline="0" dirty="0">
                <a:ln>
                  <a:noFill/>
                </a:ln>
                <a:solidFill>
                  <a:srgbClr val="0D0D0D"/>
                </a:solidFill>
                <a:effectLst/>
                <a:latin typeface="Söhne"/>
              </a:rPr>
              <a:t>.</a:t>
            </a:r>
            <a:endParaRPr kumimoji="0" lang="tr-TR" altLang="tr-TR"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9865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B7596E-2001-B922-0F26-E0BE0F21DA6F}"/>
              </a:ext>
            </a:extLst>
          </p:cNvPr>
          <p:cNvSpPr>
            <a:spLocks noGrp="1"/>
          </p:cNvSpPr>
          <p:nvPr>
            <p:ph type="title"/>
          </p:nvPr>
        </p:nvSpPr>
        <p:spPr/>
        <p:txBody>
          <a:bodyPr/>
          <a:lstStyle/>
          <a:p>
            <a:r>
              <a:rPr lang="tr-TR" dirty="0" err="1"/>
              <a:t>Execution</a:t>
            </a:r>
            <a:r>
              <a:rPr lang="tr-TR" dirty="0"/>
              <a:t> </a:t>
            </a:r>
            <a:r>
              <a:rPr lang="tr-TR" dirty="0" err="1"/>
              <a:t>and</a:t>
            </a:r>
            <a:r>
              <a:rPr lang="tr-TR" dirty="0"/>
              <a:t> </a:t>
            </a:r>
            <a:r>
              <a:rPr lang="tr-TR" dirty="0" err="1"/>
              <a:t>Automation</a:t>
            </a:r>
            <a:r>
              <a:rPr lang="tr-TR" dirty="0"/>
              <a:t> of Smart </a:t>
            </a:r>
            <a:r>
              <a:rPr lang="en-GB" dirty="0"/>
              <a:t>Contracts</a:t>
            </a:r>
            <a:endParaRPr lang="tr-TR" dirty="0"/>
          </a:p>
        </p:txBody>
      </p:sp>
      <p:sp>
        <p:nvSpPr>
          <p:cNvPr id="3" name="İçerik Yer Tutucusu 2">
            <a:extLst>
              <a:ext uri="{FF2B5EF4-FFF2-40B4-BE49-F238E27FC236}">
                <a16:creationId xmlns:a16="http://schemas.microsoft.com/office/drawing/2014/main" id="{FD0B97F5-1F53-D840-D3C3-E84466469443}"/>
              </a:ext>
            </a:extLst>
          </p:cNvPr>
          <p:cNvSpPr>
            <a:spLocks noGrp="1"/>
          </p:cNvSpPr>
          <p:nvPr>
            <p:ph idx="1"/>
          </p:nvPr>
        </p:nvSpPr>
        <p:spPr>
          <a:xfrm>
            <a:off x="838200" y="1294629"/>
            <a:ext cx="7351207" cy="4732476"/>
          </a:xfrm>
        </p:spPr>
        <p:txBody>
          <a:bodyPr>
            <a:noAutofit/>
          </a:bodyPr>
          <a:lstStyle/>
          <a:p>
            <a:pPr marL="0" indent="0" algn="l">
              <a:buNone/>
            </a:pPr>
            <a:r>
              <a:rPr lang="en-GB" sz="1600" b="0" i="0" dirty="0">
                <a:solidFill>
                  <a:srgbClr val="0D0D0D"/>
                </a:solidFill>
                <a:effectLst/>
                <a:highlight>
                  <a:srgbClr val="FFFFFF"/>
                </a:highlight>
                <a:latin typeface="Söhne"/>
              </a:rPr>
              <a:t>Execution and automation are crucial aspects of smart contracts and blockchain technology. </a:t>
            </a:r>
          </a:p>
          <a:p>
            <a:pPr algn="l">
              <a:buFont typeface="+mj-lt"/>
              <a:buAutoNum type="arabicPeriod"/>
            </a:pPr>
            <a:r>
              <a:rPr lang="en-GB" sz="1600" b="1" i="0" dirty="0">
                <a:solidFill>
                  <a:srgbClr val="0D0D0D"/>
                </a:solidFill>
                <a:effectLst/>
                <a:highlight>
                  <a:srgbClr val="FFFFFF"/>
                </a:highlight>
                <a:latin typeface="Söhne"/>
              </a:rPr>
              <a:t>Execution of Smart Contracts:</a:t>
            </a:r>
            <a:endParaRPr lang="en-GB" sz="1600" b="0" i="0" dirty="0">
              <a:solidFill>
                <a:srgbClr val="0D0D0D"/>
              </a:solidFill>
              <a:effectLst/>
              <a:highlight>
                <a:srgbClr val="FFFFFF"/>
              </a:highlight>
              <a:latin typeface="Söhne"/>
            </a:endParaRPr>
          </a:p>
          <a:p>
            <a:pPr marL="742950" lvl="1" indent="-285750" algn="l">
              <a:buFont typeface="+mj-lt"/>
              <a:buAutoNum type="arabicPeriod"/>
            </a:pPr>
            <a:r>
              <a:rPr lang="en-GB" sz="1600" b="0" i="0" dirty="0">
                <a:solidFill>
                  <a:srgbClr val="0D0D0D"/>
                </a:solidFill>
                <a:effectLst/>
                <a:highlight>
                  <a:srgbClr val="FFFFFF"/>
                </a:highlight>
                <a:latin typeface="Söhne"/>
              </a:rPr>
              <a:t>Smart contracts are executed when predefined conditions coded into their logic are met.</a:t>
            </a:r>
          </a:p>
          <a:p>
            <a:pPr marL="742950" lvl="1" indent="-285750" algn="l">
              <a:buFont typeface="+mj-lt"/>
              <a:buAutoNum type="arabicPeriod"/>
            </a:pPr>
            <a:r>
              <a:rPr lang="en-GB" sz="1600" b="0" i="0" dirty="0">
                <a:solidFill>
                  <a:srgbClr val="0D0D0D"/>
                </a:solidFill>
                <a:effectLst/>
                <a:highlight>
                  <a:srgbClr val="FFFFFF"/>
                </a:highlight>
                <a:latin typeface="Söhne"/>
              </a:rPr>
              <a:t>Execution involves processing transactions, updating contract states, and triggering events as defined in the contract's code.</a:t>
            </a:r>
          </a:p>
          <a:p>
            <a:pPr marL="742950" lvl="1" indent="-285750" algn="l">
              <a:buFont typeface="+mj-lt"/>
              <a:buAutoNum type="arabicPeriod"/>
            </a:pPr>
            <a:r>
              <a:rPr lang="en-GB" sz="1600" b="0" i="0" dirty="0">
                <a:solidFill>
                  <a:srgbClr val="0D0D0D"/>
                </a:solidFill>
                <a:effectLst/>
                <a:highlight>
                  <a:srgbClr val="FFFFFF"/>
                </a:highlight>
                <a:latin typeface="Söhne"/>
              </a:rPr>
              <a:t>Smart contract execution occurs on the blockchain network where the contract is deployed, ensuring transparency and immutability.</a:t>
            </a:r>
          </a:p>
          <a:p>
            <a:pPr algn="l">
              <a:buFont typeface="+mj-lt"/>
              <a:buAutoNum type="arabicPeriod"/>
            </a:pPr>
            <a:r>
              <a:rPr lang="en-GB" sz="1600" b="1" i="0" dirty="0">
                <a:solidFill>
                  <a:srgbClr val="0D0D0D"/>
                </a:solidFill>
                <a:effectLst/>
                <a:highlight>
                  <a:srgbClr val="FFFFFF"/>
                </a:highlight>
                <a:latin typeface="Söhne"/>
              </a:rPr>
              <a:t>Automation in Smart Contracts:</a:t>
            </a:r>
            <a:endParaRPr lang="en-GB" sz="1600" b="0" i="0" dirty="0">
              <a:solidFill>
                <a:srgbClr val="0D0D0D"/>
              </a:solidFill>
              <a:effectLst/>
              <a:highlight>
                <a:srgbClr val="FFFFFF"/>
              </a:highlight>
              <a:latin typeface="Söhne"/>
            </a:endParaRPr>
          </a:p>
          <a:p>
            <a:pPr marL="742950" lvl="1" indent="-285750" algn="l">
              <a:buFont typeface="+mj-lt"/>
              <a:buAutoNum type="arabicPeriod"/>
            </a:pPr>
            <a:r>
              <a:rPr lang="en-GB" sz="1600" b="0" i="0" dirty="0">
                <a:solidFill>
                  <a:srgbClr val="0D0D0D"/>
                </a:solidFill>
                <a:effectLst/>
                <a:highlight>
                  <a:srgbClr val="FFFFFF"/>
                </a:highlight>
                <a:latin typeface="Söhne"/>
              </a:rPr>
              <a:t>Automation refers to the ability of smart contracts to self-execute without the need for human intervention.</a:t>
            </a:r>
          </a:p>
          <a:p>
            <a:pPr marL="742950" lvl="1" indent="-285750" algn="l">
              <a:buFont typeface="+mj-lt"/>
              <a:buAutoNum type="arabicPeriod"/>
            </a:pPr>
            <a:r>
              <a:rPr lang="en-GB" sz="1600" b="0" i="0" dirty="0">
                <a:solidFill>
                  <a:srgbClr val="0D0D0D"/>
                </a:solidFill>
                <a:effectLst/>
                <a:highlight>
                  <a:srgbClr val="FFFFFF"/>
                </a:highlight>
                <a:latin typeface="Söhne"/>
              </a:rPr>
              <a:t>Once deployed, smart contracts autonomously perform predefined actions based on input data and contract conditions.</a:t>
            </a:r>
          </a:p>
          <a:p>
            <a:pPr marL="742950" lvl="1" indent="-285750" algn="l">
              <a:buFont typeface="+mj-lt"/>
              <a:buAutoNum type="arabicPeriod"/>
            </a:pPr>
            <a:r>
              <a:rPr lang="en-GB" sz="1600" b="0" i="0" dirty="0">
                <a:solidFill>
                  <a:srgbClr val="0D0D0D"/>
                </a:solidFill>
                <a:effectLst/>
                <a:highlight>
                  <a:srgbClr val="FFFFFF"/>
                </a:highlight>
                <a:latin typeface="Söhne"/>
              </a:rPr>
              <a:t>Automation eliminates intermediaries, reduces costs, and improves the efficiency of transactions and processes.</a:t>
            </a:r>
          </a:p>
        </p:txBody>
      </p:sp>
      <p:sp>
        <p:nvSpPr>
          <p:cNvPr id="4" name="Slayt Numarası Yer Tutucusu 3">
            <a:extLst>
              <a:ext uri="{FF2B5EF4-FFF2-40B4-BE49-F238E27FC236}">
                <a16:creationId xmlns:a16="http://schemas.microsoft.com/office/drawing/2014/main" id="{00958123-DCE0-12B4-DFF9-C2849C86718D}"/>
              </a:ext>
            </a:extLst>
          </p:cNvPr>
          <p:cNvSpPr>
            <a:spLocks noGrp="1"/>
          </p:cNvSpPr>
          <p:nvPr>
            <p:ph type="sldNum" sz="quarter" idx="12"/>
          </p:nvPr>
        </p:nvSpPr>
        <p:spPr/>
        <p:txBody>
          <a:bodyPr/>
          <a:lstStyle/>
          <a:p>
            <a:fld id="{2926B2C5-729E-49C2-AB30-FB04D85775A3}" type="slidenum">
              <a:rPr lang="tr-TR" smtClean="0"/>
              <a:t>11</a:t>
            </a:fld>
            <a:endParaRPr lang="tr-TR" dirty="0"/>
          </a:p>
        </p:txBody>
      </p:sp>
      <p:pic>
        <p:nvPicPr>
          <p:cNvPr id="5" name="Picture 5" descr="Padlock on computer motherboard">
            <a:extLst>
              <a:ext uri="{FF2B5EF4-FFF2-40B4-BE49-F238E27FC236}">
                <a16:creationId xmlns:a16="http://schemas.microsoft.com/office/drawing/2014/main" id="{5BF5A114-BF3F-77DF-816E-4BC184203672}"/>
              </a:ext>
            </a:extLst>
          </p:cNvPr>
          <p:cNvPicPr>
            <a:picLocks noChangeAspect="1"/>
          </p:cNvPicPr>
          <p:nvPr/>
        </p:nvPicPr>
        <p:blipFill rotWithShape="1">
          <a:blip r:embed="rId3"/>
          <a:srcRect l="8690" r="32044" b="-1"/>
          <a:stretch/>
        </p:blipFill>
        <p:spPr>
          <a:xfrm>
            <a:off x="8362339" y="2063920"/>
            <a:ext cx="2835747" cy="3193893"/>
          </a:xfrm>
          <a:prstGeom prst="rect">
            <a:avLst/>
          </a:prstGeom>
        </p:spPr>
      </p:pic>
    </p:spTree>
    <p:extLst>
      <p:ext uri="{BB962C8B-B14F-4D97-AF65-F5344CB8AC3E}">
        <p14:creationId xmlns:p14="http://schemas.microsoft.com/office/powerpoint/2010/main" val="3735181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B7596E-2001-B922-0F26-E0BE0F21DA6F}"/>
              </a:ext>
            </a:extLst>
          </p:cNvPr>
          <p:cNvSpPr>
            <a:spLocks noGrp="1"/>
          </p:cNvSpPr>
          <p:nvPr>
            <p:ph type="title"/>
          </p:nvPr>
        </p:nvSpPr>
        <p:spPr>
          <a:xfrm>
            <a:off x="722589" y="365126"/>
            <a:ext cx="10515600" cy="801066"/>
          </a:xfrm>
        </p:spPr>
        <p:txBody>
          <a:bodyPr/>
          <a:lstStyle/>
          <a:p>
            <a:r>
              <a:rPr lang="tr-TR" dirty="0" err="1"/>
              <a:t>Execution</a:t>
            </a:r>
            <a:r>
              <a:rPr lang="tr-TR" dirty="0"/>
              <a:t> </a:t>
            </a:r>
            <a:r>
              <a:rPr lang="tr-TR" dirty="0" err="1"/>
              <a:t>and</a:t>
            </a:r>
            <a:r>
              <a:rPr lang="tr-TR" dirty="0"/>
              <a:t> </a:t>
            </a:r>
            <a:r>
              <a:rPr lang="tr-TR" dirty="0" err="1"/>
              <a:t>Automation</a:t>
            </a:r>
            <a:r>
              <a:rPr lang="tr-TR" dirty="0"/>
              <a:t> of Smart </a:t>
            </a:r>
            <a:r>
              <a:rPr lang="en-GB" dirty="0"/>
              <a:t>Contracts</a:t>
            </a:r>
            <a:endParaRPr lang="tr-TR" dirty="0"/>
          </a:p>
        </p:txBody>
      </p:sp>
      <p:sp>
        <p:nvSpPr>
          <p:cNvPr id="3" name="İçerik Yer Tutucusu 2">
            <a:extLst>
              <a:ext uri="{FF2B5EF4-FFF2-40B4-BE49-F238E27FC236}">
                <a16:creationId xmlns:a16="http://schemas.microsoft.com/office/drawing/2014/main" id="{FD0B97F5-1F53-D840-D3C3-E84466469443}"/>
              </a:ext>
            </a:extLst>
          </p:cNvPr>
          <p:cNvSpPr>
            <a:spLocks noGrp="1"/>
          </p:cNvSpPr>
          <p:nvPr>
            <p:ph idx="1"/>
          </p:nvPr>
        </p:nvSpPr>
        <p:spPr>
          <a:xfrm>
            <a:off x="764627" y="1134205"/>
            <a:ext cx="8544057" cy="4732476"/>
          </a:xfrm>
        </p:spPr>
        <p:txBody>
          <a:bodyPr>
            <a:noAutofit/>
          </a:bodyPr>
          <a:lstStyle/>
          <a:p>
            <a:pPr marL="0" indent="0" algn="l">
              <a:buNone/>
            </a:pPr>
            <a:r>
              <a:rPr lang="tr-TR" sz="1500" b="1" i="0" dirty="0">
                <a:solidFill>
                  <a:srgbClr val="0D0D0D"/>
                </a:solidFill>
                <a:effectLst/>
                <a:highlight>
                  <a:srgbClr val="FFFFFF"/>
                </a:highlight>
                <a:latin typeface="Söhne"/>
              </a:rPr>
              <a:t>3. </a:t>
            </a:r>
            <a:r>
              <a:rPr lang="en-GB" sz="1500" b="1" i="0" dirty="0">
                <a:solidFill>
                  <a:srgbClr val="0D0D0D"/>
                </a:solidFill>
                <a:effectLst/>
                <a:highlight>
                  <a:srgbClr val="FFFFFF"/>
                </a:highlight>
                <a:latin typeface="Söhne"/>
              </a:rPr>
              <a:t>Benefits of Execution and Automation:</a:t>
            </a:r>
            <a:endParaRPr lang="en-GB" sz="1500" b="0" i="0" dirty="0">
              <a:solidFill>
                <a:srgbClr val="0D0D0D"/>
              </a:solidFill>
              <a:effectLst/>
              <a:highlight>
                <a:srgbClr val="FFFFFF"/>
              </a:highlight>
              <a:latin typeface="Söhne"/>
            </a:endParaRPr>
          </a:p>
          <a:p>
            <a:pPr marL="742950" lvl="1" indent="-285750" algn="l">
              <a:buFont typeface="+mj-lt"/>
              <a:buAutoNum type="arabicPeriod"/>
            </a:pPr>
            <a:r>
              <a:rPr lang="en-GB" sz="1500" b="0" i="0" dirty="0">
                <a:solidFill>
                  <a:srgbClr val="0D0D0D"/>
                </a:solidFill>
                <a:effectLst/>
                <a:highlight>
                  <a:srgbClr val="FFFFFF"/>
                </a:highlight>
                <a:latin typeface="Söhne"/>
              </a:rPr>
              <a:t>Accuracy: Smart contracts execute transactions and processes precisely according to coded rules, reducing errors and disputes.</a:t>
            </a:r>
          </a:p>
          <a:p>
            <a:pPr marL="742950" lvl="1" indent="-285750" algn="l">
              <a:buFont typeface="+mj-lt"/>
              <a:buAutoNum type="arabicPeriod"/>
            </a:pPr>
            <a:r>
              <a:rPr lang="en-GB" sz="1500" b="0" i="0" dirty="0">
                <a:solidFill>
                  <a:srgbClr val="0D0D0D"/>
                </a:solidFill>
                <a:effectLst/>
                <a:highlight>
                  <a:srgbClr val="FFFFFF"/>
                </a:highlight>
                <a:latin typeface="Söhne"/>
              </a:rPr>
              <a:t>Transparency: Execution on a blockchain provides transparent and auditable records of contract execution and outcomes.</a:t>
            </a:r>
          </a:p>
          <a:p>
            <a:pPr marL="742950" lvl="1" indent="-285750" algn="l">
              <a:buFont typeface="+mj-lt"/>
              <a:buAutoNum type="arabicPeriod"/>
            </a:pPr>
            <a:r>
              <a:rPr lang="en-GB" sz="1500" b="0" i="0" dirty="0">
                <a:solidFill>
                  <a:srgbClr val="0D0D0D"/>
                </a:solidFill>
                <a:effectLst/>
                <a:highlight>
                  <a:srgbClr val="FFFFFF"/>
                </a:highlight>
                <a:latin typeface="Söhne"/>
              </a:rPr>
              <a:t>Efficiency: Automation streamlines processes, reduces manual intervention, and speeds up transaction settlement.</a:t>
            </a:r>
          </a:p>
          <a:p>
            <a:pPr marL="742950" lvl="1" indent="-285750" algn="l">
              <a:buFont typeface="+mj-lt"/>
              <a:buAutoNum type="arabicPeriod"/>
            </a:pPr>
            <a:r>
              <a:rPr lang="en-GB" sz="1500" b="0" i="0" dirty="0">
                <a:solidFill>
                  <a:srgbClr val="0D0D0D"/>
                </a:solidFill>
                <a:effectLst/>
                <a:highlight>
                  <a:srgbClr val="FFFFFF"/>
                </a:highlight>
                <a:latin typeface="Söhne"/>
              </a:rPr>
              <a:t>Cost Savings: Eliminating intermediaries and automating processes result in cost savings for parties involved.</a:t>
            </a:r>
          </a:p>
          <a:p>
            <a:pPr marL="742950" lvl="1" indent="-285750" algn="l">
              <a:buFont typeface="+mj-lt"/>
              <a:buAutoNum type="arabicPeriod"/>
            </a:pPr>
            <a:r>
              <a:rPr lang="en-GB" sz="1500" b="0" i="0" dirty="0">
                <a:solidFill>
                  <a:srgbClr val="0D0D0D"/>
                </a:solidFill>
                <a:effectLst/>
                <a:highlight>
                  <a:srgbClr val="FFFFFF"/>
                </a:highlight>
                <a:latin typeface="Söhne"/>
              </a:rPr>
              <a:t>Trust: Automation based on predefined rules and blockchain technology enhances trust among participants by ensuring contract terms are upheld.</a:t>
            </a:r>
          </a:p>
          <a:p>
            <a:pPr marL="0" indent="0" algn="l">
              <a:buNone/>
            </a:pPr>
            <a:r>
              <a:rPr lang="tr-TR" sz="1500" b="1" i="0" dirty="0">
                <a:solidFill>
                  <a:srgbClr val="0D0D0D"/>
                </a:solidFill>
                <a:effectLst/>
                <a:highlight>
                  <a:srgbClr val="FFFFFF"/>
                </a:highlight>
                <a:latin typeface="Söhne"/>
              </a:rPr>
              <a:t>4. </a:t>
            </a:r>
            <a:r>
              <a:rPr lang="en-GB" sz="1500" b="1" i="0" dirty="0">
                <a:solidFill>
                  <a:srgbClr val="0D0D0D"/>
                </a:solidFill>
                <a:effectLst/>
                <a:highlight>
                  <a:srgbClr val="FFFFFF"/>
                </a:highlight>
                <a:latin typeface="Söhne"/>
              </a:rPr>
              <a:t>Challenges and Considerations:</a:t>
            </a:r>
            <a:endParaRPr lang="en-GB" sz="1500" b="0" i="0" dirty="0">
              <a:solidFill>
                <a:srgbClr val="0D0D0D"/>
              </a:solidFill>
              <a:effectLst/>
              <a:highlight>
                <a:srgbClr val="FFFFFF"/>
              </a:highlight>
              <a:latin typeface="Söhne"/>
            </a:endParaRPr>
          </a:p>
          <a:p>
            <a:pPr marL="742950" lvl="1" indent="-285750" algn="l">
              <a:buFont typeface="+mj-lt"/>
              <a:buAutoNum type="arabicPeriod"/>
            </a:pPr>
            <a:r>
              <a:rPr lang="en-GB" sz="1500" b="0" i="0" dirty="0">
                <a:solidFill>
                  <a:srgbClr val="0D0D0D"/>
                </a:solidFill>
                <a:effectLst/>
                <a:highlight>
                  <a:srgbClr val="FFFFFF"/>
                </a:highlight>
                <a:latin typeface="Söhne"/>
              </a:rPr>
              <a:t>Security: Ensuring smart contract security is crucial to prevent vulnerabilities and potential exploits.</a:t>
            </a:r>
          </a:p>
          <a:p>
            <a:pPr marL="742950" lvl="1" indent="-285750" algn="l">
              <a:buFont typeface="+mj-lt"/>
              <a:buAutoNum type="arabicPeriod"/>
            </a:pPr>
            <a:r>
              <a:rPr lang="en-GB" sz="1500" b="0" i="0" dirty="0">
                <a:solidFill>
                  <a:srgbClr val="0D0D0D"/>
                </a:solidFill>
                <a:effectLst/>
                <a:highlight>
                  <a:srgbClr val="FFFFFF"/>
                </a:highlight>
                <a:latin typeface="Söhne"/>
              </a:rPr>
              <a:t>Scalability: As blockchain networks grow, scalability becomes important to handle increased transaction volumes efficiently.</a:t>
            </a:r>
          </a:p>
          <a:p>
            <a:pPr marL="742950" lvl="1" indent="-285750" algn="l">
              <a:buFont typeface="+mj-lt"/>
              <a:buAutoNum type="arabicPeriod"/>
            </a:pPr>
            <a:r>
              <a:rPr lang="en-GB" sz="1500" b="0" i="0" dirty="0">
                <a:solidFill>
                  <a:srgbClr val="0D0D0D"/>
                </a:solidFill>
                <a:effectLst/>
                <a:highlight>
                  <a:srgbClr val="FFFFFF"/>
                </a:highlight>
                <a:latin typeface="Söhne"/>
              </a:rPr>
              <a:t>Legal and Regulatory Compliance: Smart contracts must comply with legal requirements and regulations, which may vary across jurisdictions.</a:t>
            </a:r>
          </a:p>
          <a:p>
            <a:pPr marL="742950" lvl="1" indent="-285750" algn="l">
              <a:buFont typeface="+mj-lt"/>
              <a:buAutoNum type="arabicPeriod"/>
            </a:pPr>
            <a:r>
              <a:rPr lang="en-GB" sz="1500" b="0" i="0" dirty="0">
                <a:solidFill>
                  <a:srgbClr val="0D0D0D"/>
                </a:solidFill>
                <a:effectLst/>
                <a:highlight>
                  <a:srgbClr val="FFFFFF"/>
                </a:highlight>
                <a:latin typeface="Söhne"/>
              </a:rPr>
              <a:t>Testing and Auditing: Thorough testing and auditing of smart contract code are essential to identify and address potential issues before deployment.</a:t>
            </a:r>
          </a:p>
          <a:p>
            <a:endParaRPr lang="tr-TR" sz="1500" dirty="0"/>
          </a:p>
        </p:txBody>
      </p:sp>
      <p:sp>
        <p:nvSpPr>
          <p:cNvPr id="4" name="Slayt Numarası Yer Tutucusu 3">
            <a:extLst>
              <a:ext uri="{FF2B5EF4-FFF2-40B4-BE49-F238E27FC236}">
                <a16:creationId xmlns:a16="http://schemas.microsoft.com/office/drawing/2014/main" id="{00958123-DCE0-12B4-DFF9-C2849C86718D}"/>
              </a:ext>
            </a:extLst>
          </p:cNvPr>
          <p:cNvSpPr>
            <a:spLocks noGrp="1"/>
          </p:cNvSpPr>
          <p:nvPr>
            <p:ph type="sldNum" sz="quarter" idx="12"/>
          </p:nvPr>
        </p:nvSpPr>
        <p:spPr/>
        <p:txBody>
          <a:bodyPr/>
          <a:lstStyle/>
          <a:p>
            <a:fld id="{2926B2C5-729E-49C2-AB30-FB04D85775A3}" type="slidenum">
              <a:rPr lang="tr-TR" smtClean="0"/>
              <a:t>12</a:t>
            </a:fld>
            <a:endParaRPr lang="tr-TR" dirty="0"/>
          </a:p>
        </p:txBody>
      </p:sp>
      <p:pic>
        <p:nvPicPr>
          <p:cNvPr id="6" name="Picture 5" descr="Light bulb on yellow background with sketched light beams and cord">
            <a:extLst>
              <a:ext uri="{FF2B5EF4-FFF2-40B4-BE49-F238E27FC236}">
                <a16:creationId xmlns:a16="http://schemas.microsoft.com/office/drawing/2014/main" id="{ABE4B0FF-A1CD-2EAD-F7EC-10459516D39A}"/>
              </a:ext>
            </a:extLst>
          </p:cNvPr>
          <p:cNvPicPr>
            <a:picLocks noChangeAspect="1"/>
          </p:cNvPicPr>
          <p:nvPr/>
        </p:nvPicPr>
        <p:blipFill rotWithShape="1">
          <a:blip r:embed="rId3"/>
          <a:srcRect l="44827" r="569"/>
          <a:stretch/>
        </p:blipFill>
        <p:spPr>
          <a:xfrm>
            <a:off x="9329704" y="2247834"/>
            <a:ext cx="2252696" cy="2537205"/>
          </a:xfrm>
          <a:prstGeom prst="rect">
            <a:avLst/>
          </a:prstGeom>
        </p:spPr>
      </p:pic>
    </p:spTree>
    <p:extLst>
      <p:ext uri="{BB962C8B-B14F-4D97-AF65-F5344CB8AC3E}">
        <p14:creationId xmlns:p14="http://schemas.microsoft.com/office/powerpoint/2010/main" val="1674645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err="1"/>
              <a:t>Privacy</a:t>
            </a:r>
            <a:r>
              <a:rPr lang="tr-TR" dirty="0"/>
              <a:t> </a:t>
            </a:r>
            <a:r>
              <a:rPr lang="tr-TR" dirty="0" err="1"/>
              <a:t>Challenges</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p:txBody>
          <a:bodyPr/>
          <a:lstStyle/>
          <a:p>
            <a:pPr algn="l">
              <a:buFont typeface="Arial" panose="020B0604020202020204" pitchFamily="34" charset="0"/>
              <a:buChar char="•"/>
            </a:pPr>
            <a:r>
              <a:rPr lang="en-GB" b="1" i="0" dirty="0">
                <a:solidFill>
                  <a:srgbClr val="0D0D0D"/>
                </a:solidFill>
                <a:effectLst/>
                <a:highlight>
                  <a:srgbClr val="FFFFFF"/>
                </a:highlight>
                <a:latin typeface="Söhne"/>
              </a:rPr>
              <a:t>Transparent Ledger:</a:t>
            </a:r>
            <a:r>
              <a:rPr lang="en-GB" b="0" i="0" dirty="0">
                <a:solidFill>
                  <a:srgbClr val="0D0D0D"/>
                </a:solidFill>
                <a:effectLst/>
                <a:highlight>
                  <a:srgbClr val="FFFFFF"/>
                </a:highlight>
                <a:latin typeface="Söhne"/>
              </a:rPr>
              <a:t> Blockchain's transparent nature means that transaction details are visible to all network participants, posing challenges for data privacy.</a:t>
            </a:r>
          </a:p>
          <a:p>
            <a:pPr algn="l">
              <a:buFont typeface="Arial" panose="020B0604020202020204" pitchFamily="34" charset="0"/>
              <a:buChar char="•"/>
            </a:pPr>
            <a:r>
              <a:rPr lang="en-GB" b="1" i="0" dirty="0">
                <a:solidFill>
                  <a:srgbClr val="0D0D0D"/>
                </a:solidFill>
                <a:effectLst/>
                <a:highlight>
                  <a:srgbClr val="FFFFFF"/>
                </a:highlight>
                <a:latin typeface="Söhne"/>
              </a:rPr>
              <a:t>Pseudonymity:</a:t>
            </a:r>
            <a:r>
              <a:rPr lang="en-GB" b="0" i="0" dirty="0">
                <a:solidFill>
                  <a:srgbClr val="0D0D0D"/>
                </a:solidFill>
                <a:effectLst/>
                <a:highlight>
                  <a:srgbClr val="FFFFFF"/>
                </a:highlight>
                <a:latin typeface="Söhne"/>
              </a:rPr>
              <a:t> While blockchain addresses are pseudonymous, they can still be traced back to real-world identities, raising privacy concerns.</a:t>
            </a:r>
          </a:p>
          <a:p>
            <a:pPr algn="l">
              <a:buFont typeface="Arial" panose="020B0604020202020204" pitchFamily="34" charset="0"/>
              <a:buChar char="•"/>
            </a:pPr>
            <a:r>
              <a:rPr lang="en-GB" b="1" i="0" dirty="0">
                <a:solidFill>
                  <a:srgbClr val="0D0D0D"/>
                </a:solidFill>
                <a:effectLst/>
                <a:highlight>
                  <a:srgbClr val="FFFFFF"/>
                </a:highlight>
                <a:latin typeface="Söhne"/>
              </a:rPr>
              <a:t>Data Protection:</a:t>
            </a:r>
            <a:r>
              <a:rPr lang="en-GB" b="0" i="0" dirty="0">
                <a:solidFill>
                  <a:srgbClr val="0D0D0D"/>
                </a:solidFill>
                <a:effectLst/>
                <a:highlight>
                  <a:srgbClr val="FFFFFF"/>
                </a:highlight>
                <a:latin typeface="Söhne"/>
              </a:rPr>
              <a:t> Storing sensitive data directly on the blockchain can expose it to unauthorized access, requiring privacy-enhancing techniques.</a:t>
            </a:r>
          </a:p>
          <a:p>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13</a:t>
            </a:fld>
            <a:endParaRPr lang="tr-TR" dirty="0"/>
          </a:p>
        </p:txBody>
      </p:sp>
    </p:spTree>
    <p:extLst>
      <p:ext uri="{BB962C8B-B14F-4D97-AF65-F5344CB8AC3E}">
        <p14:creationId xmlns:p14="http://schemas.microsoft.com/office/powerpoint/2010/main" val="3609005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a:t>Zero-Knowledge </a:t>
            </a:r>
            <a:r>
              <a:rPr lang="tr-TR" dirty="0" err="1"/>
              <a:t>Proofs</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200" y="1549587"/>
            <a:ext cx="10515600" cy="4732476"/>
          </a:xfrm>
        </p:spPr>
        <p:txBody>
          <a:bodyPr>
            <a:normAutofit fontScale="70000" lnSpcReduction="20000"/>
          </a:bodyPr>
          <a:lstStyle/>
          <a:p>
            <a:pPr marL="0" indent="0">
              <a:buNone/>
            </a:pPr>
            <a:r>
              <a:rPr lang="en-GB" dirty="0"/>
              <a:t>Zero-knowledge proofs allow one party (the prover) to prove the validity of a statement to another party (the verifier) without revealing any additional information other than the statement's truth. In other words, ZKPs enable the verification of knowledge or data without disclosing the actual content of that knowledge or data.</a:t>
            </a:r>
          </a:p>
          <a:p>
            <a:r>
              <a:rPr lang="en-GB" dirty="0"/>
              <a:t>Use Cases: ZKPs can be used in blockchain to validate transactions without disclosing sensitive data, such as verifying ownership without revealing the actual asset.</a:t>
            </a:r>
            <a:endParaRPr lang="tr-TR" dirty="0"/>
          </a:p>
          <a:p>
            <a:pPr marL="0" indent="0">
              <a:buNone/>
            </a:pPr>
            <a:r>
              <a:rPr lang="tr-TR" b="1" dirty="0"/>
              <a:t>Components of Zero-Knowledge </a:t>
            </a:r>
            <a:r>
              <a:rPr lang="tr-TR" b="1" dirty="0" err="1"/>
              <a:t>Proofs</a:t>
            </a:r>
            <a:r>
              <a:rPr lang="tr-TR" b="1" dirty="0"/>
              <a:t>:</a:t>
            </a:r>
          </a:p>
          <a:p>
            <a:r>
              <a:rPr lang="en-GB" dirty="0"/>
              <a:t>Statement: The assertion that the prover wants to prove to the verifier (e.g., knowledge of a secret, possession of a credential).</a:t>
            </a:r>
          </a:p>
          <a:p>
            <a:r>
              <a:rPr lang="en-GB" dirty="0"/>
              <a:t>Proof: The cryptographic proof generated by the prover to demonstrate the truthfulness of the statement.</a:t>
            </a:r>
          </a:p>
          <a:p>
            <a:r>
              <a:rPr lang="en-GB" dirty="0"/>
              <a:t>Verification: The process by which the verifier checks the validity of the proof without learning anything beyond the statement's truthfulness.</a:t>
            </a:r>
            <a:endParaRPr lang="tr-TR" dirty="0"/>
          </a:p>
          <a:p>
            <a:endParaRPr lang="tr-TR" dirty="0"/>
          </a:p>
          <a:p>
            <a:pPr marL="0" indent="0">
              <a:buNone/>
            </a:pPr>
            <a:r>
              <a:rPr lang="tr-TR" dirty="0"/>
              <a:t>Two </a:t>
            </a:r>
            <a:r>
              <a:rPr lang="en-GB" dirty="0"/>
              <a:t>Types of Zero-Knowledge Proofs:</a:t>
            </a:r>
          </a:p>
          <a:p>
            <a:r>
              <a:rPr lang="en-GB" b="1" dirty="0"/>
              <a:t>Interactive Zero-Knowledge Proofs: </a:t>
            </a:r>
            <a:r>
              <a:rPr lang="en-GB" dirty="0"/>
              <a:t>These require interaction between the prover and verifier to generate and verify the proof.</a:t>
            </a:r>
          </a:p>
          <a:p>
            <a:r>
              <a:rPr lang="en-GB" b="1" dirty="0"/>
              <a:t>Non-Interactive Zero-Knowledge Proofs (NIZKPs): </a:t>
            </a:r>
            <a:r>
              <a:rPr lang="en-GB" dirty="0"/>
              <a:t>These allow for the generation of proofs that can be verified without direct interaction between the prover and verifier.</a:t>
            </a:r>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14</a:t>
            </a:fld>
            <a:endParaRPr lang="tr-TR" dirty="0"/>
          </a:p>
        </p:txBody>
      </p:sp>
      <p:pic>
        <p:nvPicPr>
          <p:cNvPr id="5" name="Graphic 7" descr="Dizüstü Güvenli">
            <a:extLst>
              <a:ext uri="{FF2B5EF4-FFF2-40B4-BE49-F238E27FC236}">
                <a16:creationId xmlns:a16="http://schemas.microsoft.com/office/drawing/2014/main" id="{92D1426A-59A9-AFDB-F38C-C519F2B6F3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2975" y="576451"/>
            <a:ext cx="973136" cy="973136"/>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3091656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20324C-D480-FE29-6304-5CF762C85EA5}"/>
              </a:ext>
            </a:extLst>
          </p:cNvPr>
          <p:cNvSpPr>
            <a:spLocks noGrp="1"/>
          </p:cNvSpPr>
          <p:nvPr>
            <p:ph type="title"/>
          </p:nvPr>
        </p:nvSpPr>
        <p:spPr>
          <a:xfrm>
            <a:off x="838200" y="365126"/>
            <a:ext cx="11506200" cy="801066"/>
          </a:xfrm>
        </p:spPr>
        <p:txBody>
          <a:bodyPr>
            <a:normAutofit fontScale="90000"/>
          </a:bodyPr>
          <a:lstStyle/>
          <a:p>
            <a:r>
              <a:rPr lang="en-GB" dirty="0"/>
              <a:t>Privacy and Security in Blockchain and Smart Contracts:</a:t>
            </a:r>
            <a:br>
              <a:rPr lang="tr-TR" dirty="0"/>
            </a:br>
            <a:r>
              <a:rPr lang="tr-TR" dirty="0"/>
              <a:t>Applications of Zero-Knowledge </a:t>
            </a:r>
            <a:r>
              <a:rPr lang="tr-TR" dirty="0" err="1"/>
              <a:t>Proofs</a:t>
            </a:r>
            <a:r>
              <a:rPr lang="tr-TR" dirty="0"/>
              <a:t>:</a:t>
            </a:r>
          </a:p>
        </p:txBody>
      </p:sp>
      <p:sp>
        <p:nvSpPr>
          <p:cNvPr id="3" name="İçerik Yer Tutucusu 2">
            <a:extLst>
              <a:ext uri="{FF2B5EF4-FFF2-40B4-BE49-F238E27FC236}">
                <a16:creationId xmlns:a16="http://schemas.microsoft.com/office/drawing/2014/main" id="{B9F59593-1523-EEA3-A5B1-09C48E1E799D}"/>
              </a:ext>
            </a:extLst>
          </p:cNvPr>
          <p:cNvSpPr>
            <a:spLocks noGrp="1"/>
          </p:cNvSpPr>
          <p:nvPr>
            <p:ph idx="1"/>
          </p:nvPr>
        </p:nvSpPr>
        <p:spPr>
          <a:xfrm>
            <a:off x="838200" y="1444487"/>
            <a:ext cx="10515600" cy="3073725"/>
          </a:xfrm>
        </p:spPr>
        <p:txBody>
          <a:bodyPr>
            <a:normAutofit fontScale="92500" lnSpcReduction="10000"/>
          </a:bodyPr>
          <a:lstStyle/>
          <a:p>
            <a:pPr marL="0" indent="0">
              <a:buNone/>
            </a:pPr>
            <a:r>
              <a:rPr lang="en-GB" b="1" dirty="0"/>
              <a:t>Blockchain and Cryptocurrencies:</a:t>
            </a:r>
          </a:p>
          <a:p>
            <a:r>
              <a:rPr lang="en-GB" b="1" dirty="0"/>
              <a:t>Private Transactions: </a:t>
            </a:r>
            <a:r>
              <a:rPr lang="en-GB" dirty="0"/>
              <a:t>ZKPs are used in privacy-focused cryptocurrencies like </a:t>
            </a:r>
            <a:r>
              <a:rPr lang="en-GB" dirty="0" err="1"/>
              <a:t>Zcash</a:t>
            </a:r>
            <a:r>
              <a:rPr lang="en-GB" dirty="0"/>
              <a:t> and Monero to enable private transactions. In these systems, ZKPs allow users to prove the validity of transactions without revealing the sender, recipient, or transaction amount.</a:t>
            </a:r>
          </a:p>
          <a:p>
            <a:r>
              <a:rPr lang="en-GB" b="1" dirty="0"/>
              <a:t>Confidential Asset Transfers: </a:t>
            </a:r>
            <a:r>
              <a:rPr lang="en-GB" dirty="0"/>
              <a:t>ZKPs can be applied to blockchain platforms to enable confidential asset transfers. For example, in a supply chain scenario, ZKPs can hide sensitive information about product prices or quantities while still ensuring the integrity of the transfer process.</a:t>
            </a:r>
          </a:p>
          <a:p>
            <a:endParaRPr lang="tr-TR" dirty="0"/>
          </a:p>
        </p:txBody>
      </p:sp>
      <p:sp>
        <p:nvSpPr>
          <p:cNvPr id="4" name="Slayt Numarası Yer Tutucusu 3">
            <a:extLst>
              <a:ext uri="{FF2B5EF4-FFF2-40B4-BE49-F238E27FC236}">
                <a16:creationId xmlns:a16="http://schemas.microsoft.com/office/drawing/2014/main" id="{EF91F108-A611-B295-87B6-86EFA7B9E445}"/>
              </a:ext>
            </a:extLst>
          </p:cNvPr>
          <p:cNvSpPr>
            <a:spLocks noGrp="1"/>
          </p:cNvSpPr>
          <p:nvPr>
            <p:ph type="sldNum" sz="quarter" idx="12"/>
          </p:nvPr>
        </p:nvSpPr>
        <p:spPr/>
        <p:txBody>
          <a:bodyPr/>
          <a:lstStyle/>
          <a:p>
            <a:fld id="{2926B2C5-729E-49C2-AB30-FB04D85775A3}" type="slidenum">
              <a:rPr lang="tr-TR" smtClean="0"/>
              <a:t>15</a:t>
            </a:fld>
            <a:endParaRPr lang="tr-TR" dirty="0"/>
          </a:p>
        </p:txBody>
      </p:sp>
      <p:pic>
        <p:nvPicPr>
          <p:cNvPr id="9" name="Resim 8" descr="metin, ekran görüntüsü, tasarım içeren bir resim&#10;&#10;Açıklama otomatik olarak oluşturuldu">
            <a:extLst>
              <a:ext uri="{FF2B5EF4-FFF2-40B4-BE49-F238E27FC236}">
                <a16:creationId xmlns:a16="http://schemas.microsoft.com/office/drawing/2014/main" id="{7EF35E62-3470-DF12-B98D-0DB686E2111C}"/>
              </a:ext>
            </a:extLst>
          </p:cNvPr>
          <p:cNvPicPr>
            <a:picLocks noChangeAspect="1"/>
          </p:cNvPicPr>
          <p:nvPr/>
        </p:nvPicPr>
        <p:blipFill rotWithShape="1">
          <a:blip r:embed="rId3">
            <a:extLst>
              <a:ext uri="{28A0092B-C50C-407E-A947-70E740481C1C}">
                <a14:useLocalDpi xmlns:a14="http://schemas.microsoft.com/office/drawing/2010/main" val="0"/>
              </a:ext>
            </a:extLst>
          </a:blip>
          <a:srcRect t="11996" b="21265"/>
          <a:stretch/>
        </p:blipFill>
        <p:spPr>
          <a:xfrm>
            <a:off x="3199921" y="4518212"/>
            <a:ext cx="5565707" cy="1614548"/>
          </a:xfrm>
          <a:prstGeom prst="rect">
            <a:avLst/>
          </a:prstGeom>
        </p:spPr>
      </p:pic>
    </p:spTree>
    <p:extLst>
      <p:ext uri="{BB962C8B-B14F-4D97-AF65-F5344CB8AC3E}">
        <p14:creationId xmlns:p14="http://schemas.microsoft.com/office/powerpoint/2010/main" val="264193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20324C-D480-FE29-6304-5CF762C85EA5}"/>
              </a:ext>
            </a:extLst>
          </p:cNvPr>
          <p:cNvSpPr>
            <a:spLocks noGrp="1"/>
          </p:cNvSpPr>
          <p:nvPr>
            <p:ph type="title"/>
          </p:nvPr>
        </p:nvSpPr>
        <p:spPr>
          <a:xfrm>
            <a:off x="838200" y="365126"/>
            <a:ext cx="11506200" cy="801066"/>
          </a:xfrm>
        </p:spPr>
        <p:txBody>
          <a:bodyPr>
            <a:normAutofit fontScale="90000"/>
          </a:bodyPr>
          <a:lstStyle/>
          <a:p>
            <a:r>
              <a:rPr lang="en-GB" dirty="0"/>
              <a:t>Privacy and Security in Blockchain and Smart Contracts:</a:t>
            </a:r>
            <a:br>
              <a:rPr lang="tr-TR" dirty="0"/>
            </a:br>
            <a:r>
              <a:rPr lang="tr-TR" dirty="0"/>
              <a:t>Applications of Zero-Knowledge </a:t>
            </a:r>
            <a:r>
              <a:rPr lang="tr-TR" dirty="0" err="1"/>
              <a:t>Proofs</a:t>
            </a:r>
            <a:r>
              <a:rPr lang="tr-TR" dirty="0"/>
              <a:t>:</a:t>
            </a:r>
          </a:p>
        </p:txBody>
      </p:sp>
      <p:sp>
        <p:nvSpPr>
          <p:cNvPr id="3" name="İçerik Yer Tutucusu 2">
            <a:extLst>
              <a:ext uri="{FF2B5EF4-FFF2-40B4-BE49-F238E27FC236}">
                <a16:creationId xmlns:a16="http://schemas.microsoft.com/office/drawing/2014/main" id="{B9F59593-1523-EEA3-A5B1-09C48E1E799D}"/>
              </a:ext>
            </a:extLst>
          </p:cNvPr>
          <p:cNvSpPr>
            <a:spLocks noGrp="1"/>
          </p:cNvSpPr>
          <p:nvPr>
            <p:ph idx="1"/>
          </p:nvPr>
        </p:nvSpPr>
        <p:spPr/>
        <p:txBody>
          <a:bodyPr>
            <a:normAutofit/>
          </a:bodyPr>
          <a:lstStyle/>
          <a:p>
            <a:pPr marL="0" indent="0">
              <a:buNone/>
            </a:pPr>
            <a:r>
              <a:rPr lang="en-GB" b="1" dirty="0"/>
              <a:t>Identity Verification:</a:t>
            </a:r>
            <a:endParaRPr lang="en-GB" dirty="0"/>
          </a:p>
          <a:p>
            <a:r>
              <a:rPr lang="en-GB" b="1" dirty="0"/>
              <a:t>Credential Verification</a:t>
            </a:r>
            <a:r>
              <a:rPr lang="en-GB" dirty="0"/>
              <a:t>: ZKPs can be used for verifying credentials without disclosing the actual credentials themselves. For instance, in a digital identity system, a user can prove they are over 18 years old without revealing their exact date of birth.</a:t>
            </a:r>
          </a:p>
          <a:p>
            <a:r>
              <a:rPr lang="en-GB" b="1" dirty="0"/>
              <a:t>Anonymous Authentication: </a:t>
            </a:r>
            <a:r>
              <a:rPr lang="en-GB" dirty="0"/>
              <a:t>ZKPs enable anonymous authentication, where users can prove their identity or membership in a group without revealing their identity details. This can be useful in privacy-sensitive applications such as voting systems or access control protocols.</a:t>
            </a:r>
          </a:p>
          <a:p>
            <a:endParaRPr lang="tr-TR" dirty="0"/>
          </a:p>
        </p:txBody>
      </p:sp>
      <p:sp>
        <p:nvSpPr>
          <p:cNvPr id="4" name="Slayt Numarası Yer Tutucusu 3">
            <a:extLst>
              <a:ext uri="{FF2B5EF4-FFF2-40B4-BE49-F238E27FC236}">
                <a16:creationId xmlns:a16="http://schemas.microsoft.com/office/drawing/2014/main" id="{EF91F108-A611-B295-87B6-86EFA7B9E445}"/>
              </a:ext>
            </a:extLst>
          </p:cNvPr>
          <p:cNvSpPr>
            <a:spLocks noGrp="1"/>
          </p:cNvSpPr>
          <p:nvPr>
            <p:ph type="sldNum" sz="quarter" idx="12"/>
          </p:nvPr>
        </p:nvSpPr>
        <p:spPr/>
        <p:txBody>
          <a:bodyPr/>
          <a:lstStyle/>
          <a:p>
            <a:fld id="{2926B2C5-729E-49C2-AB30-FB04D85775A3}" type="slidenum">
              <a:rPr lang="tr-TR" smtClean="0"/>
              <a:t>16</a:t>
            </a:fld>
            <a:endParaRPr lang="tr-TR" dirty="0"/>
          </a:p>
        </p:txBody>
      </p:sp>
    </p:spTree>
    <p:extLst>
      <p:ext uri="{BB962C8B-B14F-4D97-AF65-F5344CB8AC3E}">
        <p14:creationId xmlns:p14="http://schemas.microsoft.com/office/powerpoint/2010/main" val="10152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20324C-D480-FE29-6304-5CF762C85EA5}"/>
              </a:ext>
            </a:extLst>
          </p:cNvPr>
          <p:cNvSpPr>
            <a:spLocks noGrp="1"/>
          </p:cNvSpPr>
          <p:nvPr>
            <p:ph type="title"/>
          </p:nvPr>
        </p:nvSpPr>
        <p:spPr>
          <a:xfrm>
            <a:off x="838200" y="365126"/>
            <a:ext cx="11506200" cy="801066"/>
          </a:xfrm>
        </p:spPr>
        <p:txBody>
          <a:bodyPr>
            <a:normAutofit fontScale="90000"/>
          </a:bodyPr>
          <a:lstStyle/>
          <a:p>
            <a:r>
              <a:rPr lang="en-GB" dirty="0"/>
              <a:t>Privacy and Security in Blockchain and Smart Contracts:</a:t>
            </a:r>
            <a:br>
              <a:rPr lang="tr-TR" dirty="0"/>
            </a:br>
            <a:r>
              <a:rPr lang="tr-TR" dirty="0"/>
              <a:t>Applications of Zero-Knowledge </a:t>
            </a:r>
            <a:r>
              <a:rPr lang="tr-TR" dirty="0" err="1"/>
              <a:t>Proofs</a:t>
            </a:r>
            <a:r>
              <a:rPr lang="tr-TR" dirty="0"/>
              <a:t>:</a:t>
            </a:r>
          </a:p>
        </p:txBody>
      </p:sp>
      <p:sp>
        <p:nvSpPr>
          <p:cNvPr id="3" name="İçerik Yer Tutucusu 2">
            <a:extLst>
              <a:ext uri="{FF2B5EF4-FFF2-40B4-BE49-F238E27FC236}">
                <a16:creationId xmlns:a16="http://schemas.microsoft.com/office/drawing/2014/main" id="{B9F59593-1523-EEA3-A5B1-09C48E1E799D}"/>
              </a:ext>
            </a:extLst>
          </p:cNvPr>
          <p:cNvSpPr>
            <a:spLocks noGrp="1"/>
          </p:cNvSpPr>
          <p:nvPr>
            <p:ph idx="1"/>
          </p:nvPr>
        </p:nvSpPr>
        <p:spPr/>
        <p:txBody>
          <a:bodyPr>
            <a:normAutofit fontScale="92500" lnSpcReduction="20000"/>
          </a:bodyPr>
          <a:lstStyle/>
          <a:p>
            <a:pPr marL="0" indent="0">
              <a:buNone/>
            </a:pPr>
            <a:r>
              <a:rPr lang="en-GB" b="1" dirty="0"/>
              <a:t>Data Privacy:</a:t>
            </a:r>
            <a:endParaRPr lang="en-GB" dirty="0"/>
          </a:p>
          <a:p>
            <a:r>
              <a:rPr lang="en-GB" b="1" dirty="0"/>
              <a:t>Secure Data Sharing: </a:t>
            </a:r>
            <a:r>
              <a:rPr lang="en-GB" dirty="0"/>
              <a:t>ZKPs can facilitate secure data sharing by proving the correctness of computations or data manipulations without disclosing the actual data being processed. For example, in healthcare, ZKPs can be used to verify the accuracy of computations on sensitive patient data without exposing the data itself.</a:t>
            </a:r>
          </a:p>
          <a:p>
            <a:r>
              <a:rPr lang="en-GB" b="1" dirty="0"/>
              <a:t>Auditability and Compliance: </a:t>
            </a:r>
            <a:r>
              <a:rPr lang="en-GB" dirty="0"/>
              <a:t>ZKPs can enhance auditability and compliance in data privacy regulations. Organizations can prove compliance with data protection laws without revealing sensitive customer information, ensuring both privacy and regulatory adherence.</a:t>
            </a:r>
          </a:p>
          <a:p>
            <a:pPr marL="0" indent="0">
              <a:buNone/>
            </a:pPr>
            <a:r>
              <a:rPr lang="en-GB" b="1" dirty="0"/>
              <a:t>Secure Multi-Party Computations (MPC):</a:t>
            </a:r>
            <a:endParaRPr lang="en-GB" dirty="0"/>
          </a:p>
          <a:p>
            <a:r>
              <a:rPr lang="en-GB" dirty="0"/>
              <a:t>Collaborative Data Analysis: ZKPs enable secure multi-party computations where multiple parties can jointly perform computations on their private data without sharing the raw data. This is beneficial in collaborative research or analysis while maintaining data privacy.</a:t>
            </a:r>
          </a:p>
          <a:p>
            <a:endParaRPr lang="tr-TR" dirty="0"/>
          </a:p>
        </p:txBody>
      </p:sp>
      <p:sp>
        <p:nvSpPr>
          <p:cNvPr id="4" name="Slayt Numarası Yer Tutucusu 3">
            <a:extLst>
              <a:ext uri="{FF2B5EF4-FFF2-40B4-BE49-F238E27FC236}">
                <a16:creationId xmlns:a16="http://schemas.microsoft.com/office/drawing/2014/main" id="{EF91F108-A611-B295-87B6-86EFA7B9E445}"/>
              </a:ext>
            </a:extLst>
          </p:cNvPr>
          <p:cNvSpPr>
            <a:spLocks noGrp="1"/>
          </p:cNvSpPr>
          <p:nvPr>
            <p:ph type="sldNum" sz="quarter" idx="12"/>
          </p:nvPr>
        </p:nvSpPr>
        <p:spPr/>
        <p:txBody>
          <a:bodyPr/>
          <a:lstStyle/>
          <a:p>
            <a:fld id="{2926B2C5-729E-49C2-AB30-FB04D85775A3}" type="slidenum">
              <a:rPr lang="tr-TR" smtClean="0"/>
              <a:t>17</a:t>
            </a:fld>
            <a:endParaRPr lang="tr-TR" dirty="0"/>
          </a:p>
        </p:txBody>
      </p:sp>
    </p:spTree>
    <p:extLst>
      <p:ext uri="{BB962C8B-B14F-4D97-AF65-F5344CB8AC3E}">
        <p14:creationId xmlns:p14="http://schemas.microsoft.com/office/powerpoint/2010/main" val="925338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a:t>Smart </a:t>
            </a:r>
            <a:r>
              <a:rPr lang="tr-TR" dirty="0" err="1"/>
              <a:t>Contract</a:t>
            </a:r>
            <a:r>
              <a:rPr lang="tr-TR" dirty="0"/>
              <a:t> Security</a:t>
            </a:r>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200" y="1444487"/>
            <a:ext cx="6119648" cy="4110739"/>
          </a:xfrm>
        </p:spPr>
        <p:txBody>
          <a:bodyPr>
            <a:normAutofit fontScale="25000" lnSpcReduction="20000"/>
          </a:bodyPr>
          <a:lstStyle/>
          <a:p>
            <a:pPr marL="0" indent="0" algn="l">
              <a:buNone/>
            </a:pPr>
            <a:r>
              <a:rPr lang="en-GB" sz="6400" b="0" i="0" dirty="0">
                <a:solidFill>
                  <a:srgbClr val="0D0D0D"/>
                </a:solidFill>
                <a:effectLst/>
                <a:highlight>
                  <a:srgbClr val="FFFFFF"/>
                </a:highlight>
                <a:latin typeface="Söhne"/>
              </a:rPr>
              <a:t>Smart contract security is a critical aspect of blockchain technology, especially in decentralized applications (</a:t>
            </a:r>
            <a:r>
              <a:rPr lang="en-GB" sz="6400" b="0" i="0" dirty="0" err="1">
                <a:solidFill>
                  <a:srgbClr val="0D0D0D"/>
                </a:solidFill>
                <a:effectLst/>
                <a:highlight>
                  <a:srgbClr val="FFFFFF"/>
                </a:highlight>
                <a:latin typeface="Söhne"/>
              </a:rPr>
              <a:t>dApps</a:t>
            </a:r>
            <a:r>
              <a:rPr lang="en-GB" sz="6400" b="0" i="0" dirty="0">
                <a:solidFill>
                  <a:srgbClr val="0D0D0D"/>
                </a:solidFill>
                <a:effectLst/>
                <a:highlight>
                  <a:srgbClr val="FFFFFF"/>
                </a:highlight>
                <a:latin typeface="Söhne"/>
              </a:rPr>
              <a:t>) and platforms like Ethereum. Ensuring the security of smart contracts is essential to prevent vulnerabilities, attacks, and financial losses. Here are key considerations and best practices for smart contract security:</a:t>
            </a:r>
          </a:p>
          <a:p>
            <a:pPr algn="l">
              <a:buFont typeface="+mj-lt"/>
              <a:buAutoNum type="arabicPeriod"/>
            </a:pPr>
            <a:r>
              <a:rPr lang="en-GB" sz="6400" b="1" i="0" dirty="0">
                <a:solidFill>
                  <a:srgbClr val="0D0D0D"/>
                </a:solidFill>
                <a:effectLst/>
                <a:highlight>
                  <a:srgbClr val="FFFFFF"/>
                </a:highlight>
                <a:latin typeface="Söhne"/>
              </a:rPr>
              <a:t>Code Auditing:</a:t>
            </a:r>
            <a:r>
              <a:rPr lang="en-GB" sz="6400" b="0" i="0" dirty="0">
                <a:solidFill>
                  <a:srgbClr val="0D0D0D"/>
                </a:solidFill>
                <a:effectLst/>
                <a:highlight>
                  <a:srgbClr val="FFFFFF"/>
                </a:highlight>
                <a:latin typeface="Söhne"/>
              </a:rPr>
              <a:t> Conduct thorough code reviews and audits by experienced developers and security experts to identify potential vulnerabilities, bugs, and logic flaws in smart contracts. Use automated tools and manual checks to assess code quality and security.</a:t>
            </a:r>
          </a:p>
          <a:p>
            <a:pPr algn="l">
              <a:buFont typeface="+mj-lt"/>
              <a:buAutoNum type="arabicPeriod"/>
            </a:pPr>
            <a:r>
              <a:rPr lang="en-GB" sz="6400" b="1" i="0" dirty="0">
                <a:solidFill>
                  <a:srgbClr val="0D0D0D"/>
                </a:solidFill>
                <a:effectLst/>
                <a:highlight>
                  <a:srgbClr val="FFFFFF"/>
                </a:highlight>
                <a:latin typeface="Söhne"/>
              </a:rPr>
              <a:t>Secure Development Practices:</a:t>
            </a:r>
            <a:r>
              <a:rPr lang="en-GB" sz="6400" b="0" i="0" dirty="0">
                <a:solidFill>
                  <a:srgbClr val="0D0D0D"/>
                </a:solidFill>
                <a:effectLst/>
                <a:highlight>
                  <a:srgbClr val="FFFFFF"/>
                </a:highlight>
                <a:latin typeface="Söhne"/>
              </a:rPr>
              <a:t> Follow secure coding practices such as input validation, proper data handling, avoiding hardcoding sensitive information, and using secure libraries and frameworks. Use standardized coding conventions and patterns to improve code readability and maintainability.</a:t>
            </a:r>
          </a:p>
          <a:p>
            <a:pPr algn="l">
              <a:buFont typeface="+mj-lt"/>
              <a:buAutoNum type="arabicPeriod"/>
            </a:pPr>
            <a:r>
              <a:rPr lang="en-GB" sz="6400" b="1" i="0" dirty="0">
                <a:solidFill>
                  <a:srgbClr val="0D0D0D"/>
                </a:solidFill>
                <a:effectLst/>
                <a:highlight>
                  <a:srgbClr val="FFFFFF"/>
                </a:highlight>
                <a:latin typeface="Söhne"/>
              </a:rPr>
              <a:t>Testing:</a:t>
            </a:r>
            <a:r>
              <a:rPr lang="en-GB" sz="6400" b="0" i="0" dirty="0">
                <a:solidFill>
                  <a:srgbClr val="0D0D0D"/>
                </a:solidFill>
                <a:effectLst/>
                <a:highlight>
                  <a:srgbClr val="FFFFFF"/>
                </a:highlight>
                <a:latin typeface="Söhne"/>
              </a:rPr>
              <a:t> Implement comprehensive testing strategies, including unit testing, integration testing, and stress testing, to validate smart contract functionality and identify edge cases and vulnerabilities. Test contracts in different network environments (e.g., </a:t>
            </a:r>
            <a:r>
              <a:rPr lang="en-GB" sz="6400" b="0" i="0" dirty="0" err="1">
                <a:solidFill>
                  <a:srgbClr val="0D0D0D"/>
                </a:solidFill>
                <a:effectLst/>
                <a:highlight>
                  <a:srgbClr val="FFFFFF"/>
                </a:highlight>
                <a:latin typeface="Söhne"/>
              </a:rPr>
              <a:t>testnet</a:t>
            </a:r>
            <a:r>
              <a:rPr lang="en-GB" sz="6400" b="0" i="0" dirty="0">
                <a:solidFill>
                  <a:srgbClr val="0D0D0D"/>
                </a:solidFill>
                <a:effectLst/>
                <a:highlight>
                  <a:srgbClr val="FFFFFF"/>
                </a:highlight>
                <a:latin typeface="Söhne"/>
              </a:rPr>
              <a:t>, </a:t>
            </a:r>
            <a:r>
              <a:rPr lang="en-GB" sz="6400" b="0" i="0" dirty="0" err="1">
                <a:solidFill>
                  <a:srgbClr val="0D0D0D"/>
                </a:solidFill>
                <a:effectLst/>
                <a:highlight>
                  <a:srgbClr val="FFFFFF"/>
                </a:highlight>
                <a:latin typeface="Söhne"/>
              </a:rPr>
              <a:t>mainnet</a:t>
            </a:r>
            <a:r>
              <a:rPr lang="en-GB" sz="6400" b="0" i="0" dirty="0">
                <a:solidFill>
                  <a:srgbClr val="0D0D0D"/>
                </a:solidFill>
                <a:effectLst/>
                <a:highlight>
                  <a:srgbClr val="FFFFFF"/>
                </a:highlight>
                <a:latin typeface="Söhne"/>
              </a:rPr>
              <a:t>) to simulate real-world conditions.</a:t>
            </a:r>
          </a:p>
          <a:p>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18</a:t>
            </a:fld>
            <a:endParaRPr lang="tr-TR" dirty="0"/>
          </a:p>
        </p:txBody>
      </p:sp>
      <p:pic>
        <p:nvPicPr>
          <p:cNvPr id="1026" name="Picture 2" descr="A Guide to Smart Contract Security - 101 Blockchains">
            <a:extLst>
              <a:ext uri="{FF2B5EF4-FFF2-40B4-BE49-F238E27FC236}">
                <a16:creationId xmlns:a16="http://schemas.microsoft.com/office/drawing/2014/main" id="{F792E63B-D1B2-A70B-3278-327D3AA407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200"/>
          <a:stretch/>
        </p:blipFill>
        <p:spPr bwMode="auto">
          <a:xfrm>
            <a:off x="7591088" y="1580991"/>
            <a:ext cx="4180499" cy="383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781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a:t>Smart </a:t>
            </a:r>
            <a:r>
              <a:rPr lang="tr-TR" dirty="0" err="1"/>
              <a:t>Contract</a:t>
            </a:r>
            <a:r>
              <a:rPr lang="tr-TR" dirty="0"/>
              <a:t> Security</a:t>
            </a:r>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199" y="1444487"/>
            <a:ext cx="11157155" cy="4110739"/>
          </a:xfrm>
        </p:spPr>
        <p:txBody>
          <a:bodyPr>
            <a:normAutofit fontScale="25000" lnSpcReduction="20000"/>
          </a:bodyPr>
          <a:lstStyle/>
          <a:p>
            <a:pPr marL="271463" indent="-271463" algn="l">
              <a:buNone/>
            </a:pPr>
            <a:r>
              <a:rPr lang="tr-TR" sz="7200" b="1" dirty="0">
                <a:solidFill>
                  <a:srgbClr val="0D0D0D"/>
                </a:solidFill>
                <a:highlight>
                  <a:srgbClr val="FFFFFF"/>
                </a:highlight>
                <a:latin typeface="Söhne"/>
              </a:rPr>
              <a:t>4. </a:t>
            </a:r>
            <a:r>
              <a:rPr lang="en-GB" sz="7200" b="1" dirty="0">
                <a:solidFill>
                  <a:srgbClr val="0D0D0D"/>
                </a:solidFill>
                <a:highlight>
                  <a:srgbClr val="FFFFFF"/>
                </a:highlight>
                <a:latin typeface="Söhne"/>
              </a:rPr>
              <a:t>Access Controls: </a:t>
            </a:r>
            <a:r>
              <a:rPr lang="en-GB" sz="7200" dirty="0">
                <a:solidFill>
                  <a:srgbClr val="0D0D0D"/>
                </a:solidFill>
                <a:highlight>
                  <a:srgbClr val="FFFFFF"/>
                </a:highlight>
                <a:latin typeface="Söhne"/>
              </a:rPr>
              <a:t>Implement access controls and permission management to restrict sensitive functions and data access to authorized users or </a:t>
            </a:r>
            <a:r>
              <a:rPr lang="tr-TR" sz="7200" dirty="0">
                <a:solidFill>
                  <a:srgbClr val="0D0D0D"/>
                </a:solidFill>
                <a:highlight>
                  <a:srgbClr val="FFFFFF"/>
                </a:highlight>
                <a:latin typeface="Söhne"/>
              </a:rPr>
              <a:t>    </a:t>
            </a:r>
            <a:r>
              <a:rPr lang="en-GB" sz="7200" dirty="0">
                <a:solidFill>
                  <a:srgbClr val="0D0D0D"/>
                </a:solidFill>
                <a:highlight>
                  <a:srgbClr val="FFFFFF"/>
                </a:highlight>
                <a:latin typeface="Söhne"/>
              </a:rPr>
              <a:t>contracts. Use role-based access controls (RBAC) and require proper authentication for critical operations</a:t>
            </a:r>
            <a:r>
              <a:rPr lang="tr-TR" sz="7200" dirty="0">
                <a:solidFill>
                  <a:srgbClr val="0D0D0D"/>
                </a:solidFill>
                <a:highlight>
                  <a:srgbClr val="FFFFFF"/>
                </a:highlight>
                <a:latin typeface="Söhne"/>
              </a:rPr>
              <a:t>.</a:t>
            </a:r>
          </a:p>
          <a:p>
            <a:pPr algn="l">
              <a:buFont typeface="+mj-lt"/>
              <a:buAutoNum type="arabicPeriod" startAt="5"/>
            </a:pPr>
            <a:r>
              <a:rPr lang="en-GB" sz="7200" b="1" dirty="0">
                <a:solidFill>
                  <a:srgbClr val="0D0D0D"/>
                </a:solidFill>
                <a:highlight>
                  <a:srgbClr val="FFFFFF"/>
                </a:highlight>
                <a:latin typeface="Söhne"/>
              </a:rPr>
              <a:t>Secure External Calls: </a:t>
            </a:r>
            <a:r>
              <a:rPr lang="en-GB" sz="7200" dirty="0">
                <a:solidFill>
                  <a:srgbClr val="0D0D0D"/>
                </a:solidFill>
                <a:highlight>
                  <a:srgbClr val="FFFFFF"/>
                </a:highlight>
                <a:latin typeface="Söhne"/>
              </a:rPr>
              <a:t>Be cautious when interacting with external contracts, APIs, or oracles. Use secure communication protocols, validate input data, and implement checks to prevent unauthorized or malicious calls that can exploit vulnerabilities.</a:t>
            </a:r>
          </a:p>
          <a:p>
            <a:pPr algn="l">
              <a:buFont typeface="+mj-lt"/>
              <a:buAutoNum type="arabicPeriod" startAt="5"/>
            </a:pPr>
            <a:r>
              <a:rPr lang="en-GB" sz="7200" b="1" i="0" dirty="0">
                <a:solidFill>
                  <a:srgbClr val="0D0D0D"/>
                </a:solidFill>
                <a:effectLst/>
                <a:highlight>
                  <a:srgbClr val="FFFFFF"/>
                </a:highlight>
                <a:latin typeface="Söhne"/>
              </a:rPr>
              <a:t>Gas Limit Management:</a:t>
            </a:r>
            <a:r>
              <a:rPr lang="en-GB" sz="7200" b="0" i="0" dirty="0">
                <a:solidFill>
                  <a:srgbClr val="0D0D0D"/>
                </a:solidFill>
                <a:effectLst/>
                <a:highlight>
                  <a:srgbClr val="FFFFFF"/>
                </a:highlight>
                <a:latin typeface="Söhne"/>
              </a:rPr>
              <a:t> Manage gas limits and optimize contract design to avoid out-of-gas errors and denial-of-service (DoS) attacks. Consider gas costs for contract execution and implement gas-efficient algorithms and data structures.</a:t>
            </a:r>
          </a:p>
          <a:p>
            <a:pPr algn="l">
              <a:buFont typeface="+mj-lt"/>
              <a:buAutoNum type="arabicPeriod" startAt="5"/>
            </a:pPr>
            <a:r>
              <a:rPr lang="en-GB" sz="7200" b="1" i="0" dirty="0">
                <a:solidFill>
                  <a:srgbClr val="0D0D0D"/>
                </a:solidFill>
                <a:effectLst/>
                <a:highlight>
                  <a:srgbClr val="FFFFFF"/>
                </a:highlight>
                <a:latin typeface="Söhne"/>
              </a:rPr>
              <a:t>Error Handling and Recovery:</a:t>
            </a:r>
            <a:r>
              <a:rPr lang="en-GB" sz="7200" b="0" i="0" dirty="0">
                <a:solidFill>
                  <a:srgbClr val="0D0D0D"/>
                </a:solidFill>
                <a:effectLst/>
                <a:highlight>
                  <a:srgbClr val="FFFFFF"/>
                </a:highlight>
                <a:latin typeface="Söhne"/>
              </a:rPr>
              <a:t> Implement robust error handling mechanisms to gracefully handle exceptions, revert state changes in case of errors, and provide informative error messages to users. Include fail-safe mechanisms for recovery and emergency procedures.</a:t>
            </a:r>
          </a:p>
          <a:p>
            <a:pPr algn="l">
              <a:buFont typeface="+mj-lt"/>
              <a:buAutoNum type="arabicPeriod" startAt="5"/>
            </a:pPr>
            <a:r>
              <a:rPr lang="en-GB" sz="7200" b="1" i="0" dirty="0">
                <a:solidFill>
                  <a:srgbClr val="0D0D0D"/>
                </a:solidFill>
                <a:effectLst/>
                <a:highlight>
                  <a:srgbClr val="FFFFFF"/>
                </a:highlight>
                <a:latin typeface="Söhne"/>
              </a:rPr>
              <a:t>Upgradability and Governance:</a:t>
            </a:r>
            <a:r>
              <a:rPr lang="en-GB" sz="7200" b="0" i="0" dirty="0">
                <a:solidFill>
                  <a:srgbClr val="0D0D0D"/>
                </a:solidFill>
                <a:effectLst/>
                <a:highlight>
                  <a:srgbClr val="FFFFFF"/>
                </a:highlight>
                <a:latin typeface="Söhne"/>
              </a:rPr>
              <a:t> Consider smart contract upgradability mechanisms and governance models to enable contract updates, bug fixes, and feature enhancements while maintaining security and preserving user trust. Implement upgradeability proxies and secure governance mechanisms for transparent and controlled upgrades.</a:t>
            </a:r>
          </a:p>
          <a:p>
            <a:pPr algn="l">
              <a:buFont typeface="+mj-lt"/>
              <a:buAutoNum type="arabicPeriod" startAt="5"/>
            </a:pPr>
            <a:r>
              <a:rPr lang="en-GB" sz="7200" b="1" i="0" dirty="0">
                <a:solidFill>
                  <a:srgbClr val="0D0D0D"/>
                </a:solidFill>
                <a:effectLst/>
                <a:highlight>
                  <a:srgbClr val="FFFFFF"/>
                </a:highlight>
                <a:latin typeface="Söhne"/>
              </a:rPr>
              <a:t>Security Best Practices:</a:t>
            </a:r>
            <a:r>
              <a:rPr lang="en-GB" sz="7200" b="0" i="0" dirty="0">
                <a:solidFill>
                  <a:srgbClr val="0D0D0D"/>
                </a:solidFill>
                <a:effectLst/>
                <a:highlight>
                  <a:srgbClr val="FFFFFF"/>
                </a:highlight>
                <a:latin typeface="Söhne"/>
              </a:rPr>
              <a:t> Stay updated with the latest security best practices, standards, and guidelines in blockchain and smart contract development. Follow industry standards such as the Ethereum Smart Contract Security Best Practices (SWC) and adopt security tools and frameworks.</a:t>
            </a:r>
          </a:p>
          <a:p>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19</a:t>
            </a:fld>
            <a:endParaRPr lang="tr-TR" dirty="0"/>
          </a:p>
        </p:txBody>
      </p:sp>
    </p:spTree>
    <p:extLst>
      <p:ext uri="{BB962C8B-B14F-4D97-AF65-F5344CB8AC3E}">
        <p14:creationId xmlns:p14="http://schemas.microsoft.com/office/powerpoint/2010/main" val="525859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FBF67D-B4C3-4A59-86D6-A16F5A1E58E8}"/>
              </a:ext>
            </a:extLst>
          </p:cNvPr>
          <p:cNvSpPr>
            <a:spLocks noGrp="1"/>
          </p:cNvSpPr>
          <p:nvPr>
            <p:ph type="title"/>
          </p:nvPr>
        </p:nvSpPr>
        <p:spPr>
          <a:xfrm>
            <a:off x="838199" y="365126"/>
            <a:ext cx="10806113" cy="801066"/>
          </a:xfrm>
        </p:spPr>
        <p:txBody>
          <a:bodyPr>
            <a:normAutofit/>
          </a:bodyPr>
          <a:lstStyle/>
          <a:p>
            <a:r>
              <a:rPr lang="tr-TR" dirty="0" err="1"/>
              <a:t>What</a:t>
            </a:r>
            <a:r>
              <a:rPr lang="tr-TR" dirty="0"/>
              <a:t> </a:t>
            </a:r>
            <a:r>
              <a:rPr lang="tr-TR" dirty="0" err="1"/>
              <a:t>Are</a:t>
            </a:r>
            <a:r>
              <a:rPr lang="tr-TR" dirty="0"/>
              <a:t> Smart </a:t>
            </a:r>
            <a:r>
              <a:rPr lang="tr-TR" dirty="0" err="1"/>
              <a:t>Contracts</a:t>
            </a:r>
            <a:r>
              <a:rPr lang="tr-TR" dirty="0"/>
              <a:t>?</a:t>
            </a:r>
          </a:p>
        </p:txBody>
      </p:sp>
      <p:sp>
        <p:nvSpPr>
          <p:cNvPr id="3" name="İçerik Yer Tutucusu 2">
            <a:extLst>
              <a:ext uri="{FF2B5EF4-FFF2-40B4-BE49-F238E27FC236}">
                <a16:creationId xmlns:a16="http://schemas.microsoft.com/office/drawing/2014/main" id="{5BAF1E1B-4DE7-4B1F-8765-A986392F4561}"/>
              </a:ext>
            </a:extLst>
          </p:cNvPr>
          <p:cNvSpPr>
            <a:spLocks noGrp="1"/>
          </p:cNvSpPr>
          <p:nvPr>
            <p:ph idx="1"/>
          </p:nvPr>
        </p:nvSpPr>
        <p:spPr>
          <a:xfrm>
            <a:off x="838200" y="1305339"/>
            <a:ext cx="6319345" cy="4971016"/>
          </a:xfrm>
        </p:spPr>
        <p:txBody>
          <a:bodyPr>
            <a:normAutofit/>
          </a:bodyPr>
          <a:lstStyle/>
          <a:p>
            <a:pPr marL="0" indent="0" algn="l">
              <a:buNone/>
            </a:pPr>
            <a:r>
              <a:rPr lang="en-GB" sz="2000" b="0" i="0" dirty="0">
                <a:solidFill>
                  <a:srgbClr val="0D0D0D"/>
                </a:solidFill>
                <a:effectLst/>
                <a:highlight>
                  <a:srgbClr val="FFFFFF"/>
                </a:highlight>
                <a:latin typeface="Söhne"/>
              </a:rPr>
              <a:t>Smart contracts are self-executing contracts with the terms of the agreement directly written into code. These contracts are executed and enforced automatically when predefined conditions are met, without the need for intermediaries like lawyers or banks. Smart contracts run on blockchain technology, which ensures transparency, security, and immutability.</a:t>
            </a:r>
            <a:endParaRPr lang="tr-TR" sz="2000" b="0" i="0" dirty="0">
              <a:solidFill>
                <a:srgbClr val="0D0D0D"/>
              </a:solidFill>
              <a:effectLst/>
              <a:highlight>
                <a:srgbClr val="FFFFFF"/>
              </a:highlight>
              <a:latin typeface="Söhne"/>
            </a:endParaRPr>
          </a:p>
          <a:p>
            <a:pPr marL="0" indent="0" algn="l">
              <a:buNone/>
            </a:pPr>
            <a:r>
              <a:rPr lang="en-GB" sz="2000" b="0" i="0" dirty="0">
                <a:solidFill>
                  <a:srgbClr val="0D0D0D"/>
                </a:solidFill>
                <a:effectLst/>
                <a:highlight>
                  <a:srgbClr val="FFFFFF"/>
                </a:highlight>
                <a:latin typeface="Söhne"/>
              </a:rPr>
              <a:t>Smart contracts have a wide range of use cases, including financial transactions, supply chain management, voting systems, digital identity verification, and more. They are particularly popular in decentralized finance (DeFi) applications.</a:t>
            </a:r>
          </a:p>
          <a:p>
            <a:pPr marL="0" indent="0">
              <a:buNone/>
            </a:pPr>
            <a:endParaRPr lang="tr-TR" sz="2000" dirty="0"/>
          </a:p>
        </p:txBody>
      </p:sp>
      <p:sp>
        <p:nvSpPr>
          <p:cNvPr id="5" name="Slayt Numarası Yer Tutucusu 4">
            <a:extLst>
              <a:ext uri="{FF2B5EF4-FFF2-40B4-BE49-F238E27FC236}">
                <a16:creationId xmlns:a16="http://schemas.microsoft.com/office/drawing/2014/main" id="{06F1EE3C-3CA6-4EA9-86DF-A16443EEF388}"/>
              </a:ext>
            </a:extLst>
          </p:cNvPr>
          <p:cNvSpPr>
            <a:spLocks noGrp="1"/>
          </p:cNvSpPr>
          <p:nvPr>
            <p:ph type="sldNum" sz="quarter" idx="12"/>
          </p:nvPr>
        </p:nvSpPr>
        <p:spPr/>
        <p:txBody>
          <a:bodyPr/>
          <a:lstStyle/>
          <a:p>
            <a:fld id="{2926B2C5-729E-49C2-AB30-FB04D85775A3}" type="slidenum">
              <a:rPr lang="tr-TR" smtClean="0"/>
              <a:t>2</a:t>
            </a:fld>
            <a:endParaRPr lang="tr-TR" dirty="0"/>
          </a:p>
        </p:txBody>
      </p:sp>
      <p:pic>
        <p:nvPicPr>
          <p:cNvPr id="8" name="Resim 7">
            <a:extLst>
              <a:ext uri="{FF2B5EF4-FFF2-40B4-BE49-F238E27FC236}">
                <a16:creationId xmlns:a16="http://schemas.microsoft.com/office/drawing/2014/main" id="{33842724-276C-7273-E259-2901681CC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5821" y="365126"/>
            <a:ext cx="3698491" cy="5691808"/>
          </a:xfrm>
          <a:prstGeom prst="rect">
            <a:avLst/>
          </a:prstGeom>
        </p:spPr>
      </p:pic>
    </p:spTree>
    <p:extLst>
      <p:ext uri="{BB962C8B-B14F-4D97-AF65-F5344CB8AC3E}">
        <p14:creationId xmlns:p14="http://schemas.microsoft.com/office/powerpoint/2010/main" val="139685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err="1"/>
              <a:t>Regulatory</a:t>
            </a:r>
            <a:r>
              <a:rPr lang="tr-TR" dirty="0"/>
              <a:t> </a:t>
            </a:r>
            <a:r>
              <a:rPr lang="tr-TR" dirty="0" err="1"/>
              <a:t>Compliance</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200" y="1350028"/>
            <a:ext cx="11117826" cy="3036916"/>
          </a:xfrm>
        </p:spPr>
        <p:txBody>
          <a:bodyPr>
            <a:normAutofit fontScale="25000" lnSpcReduction="20000"/>
          </a:bodyPr>
          <a:lstStyle/>
          <a:p>
            <a:pPr marL="0" indent="0" algn="l">
              <a:buNone/>
            </a:pPr>
            <a:r>
              <a:rPr lang="en-GB" sz="6400" b="0" i="0" dirty="0">
                <a:solidFill>
                  <a:srgbClr val="0D0D0D"/>
                </a:solidFill>
                <a:effectLst/>
                <a:highlight>
                  <a:srgbClr val="FFFFFF"/>
                </a:highlight>
                <a:latin typeface="Söhne"/>
              </a:rPr>
              <a:t>Regulatory compliance is a crucial aspect of privacy and security in blockchain and smart contracts, especially considering the evolving legal landscape and the need to adhere to various regulations and standards. Here are key considerations regarding regulatory compliance in blockchain and smart contracts:</a:t>
            </a:r>
          </a:p>
          <a:p>
            <a:pPr algn="l">
              <a:buFont typeface="+mj-lt"/>
              <a:buAutoNum type="arabicPeriod"/>
            </a:pPr>
            <a:r>
              <a:rPr lang="en-GB" sz="6400" b="1" i="0" dirty="0">
                <a:solidFill>
                  <a:srgbClr val="0D0D0D"/>
                </a:solidFill>
                <a:effectLst/>
                <a:highlight>
                  <a:srgbClr val="FFFFFF"/>
                </a:highlight>
                <a:latin typeface="Söhne"/>
              </a:rPr>
              <a:t>Legal Frameworks:</a:t>
            </a:r>
            <a:r>
              <a:rPr lang="en-GB" sz="6400" b="0" i="0" dirty="0">
                <a:solidFill>
                  <a:srgbClr val="0D0D0D"/>
                </a:solidFill>
                <a:effectLst/>
                <a:highlight>
                  <a:srgbClr val="FFFFFF"/>
                </a:highlight>
                <a:latin typeface="Söhne"/>
              </a:rPr>
              <a:t> Understand and comply with applicable legal frameworks, regulations, and standards relevant to blockchain technology and smart contracts. These may include data protection laws (e.g., GDPR, CCPA), financial regulations (e.g., KYC/AML), securities laws, and industry-specific regulations.</a:t>
            </a:r>
          </a:p>
          <a:p>
            <a:pPr algn="l">
              <a:buFont typeface="+mj-lt"/>
              <a:buAutoNum type="arabicPeriod"/>
            </a:pPr>
            <a:r>
              <a:rPr lang="en-GB" sz="6400" b="1" i="0" dirty="0">
                <a:solidFill>
                  <a:srgbClr val="0D0D0D"/>
                </a:solidFill>
                <a:effectLst/>
                <a:highlight>
                  <a:srgbClr val="FFFFFF"/>
                </a:highlight>
                <a:latin typeface="Söhne"/>
              </a:rPr>
              <a:t>KYC/AML Compliance:</a:t>
            </a:r>
            <a:r>
              <a:rPr lang="en-GB" sz="6400" b="0" i="0" dirty="0">
                <a:solidFill>
                  <a:srgbClr val="0D0D0D"/>
                </a:solidFill>
                <a:effectLst/>
                <a:highlight>
                  <a:srgbClr val="FFFFFF"/>
                </a:highlight>
                <a:latin typeface="Söhne"/>
              </a:rPr>
              <a:t> Implement Know Your Customer (KYC) and Anti-Money Laundering (AML) procedures as required by regulatory authorities. Verify the identities of users, perform due diligence checks, and maintain records of transactions to detect and prevent illicit activities.</a:t>
            </a:r>
          </a:p>
          <a:p>
            <a:pPr algn="l">
              <a:buFont typeface="+mj-lt"/>
              <a:buAutoNum type="arabicPeriod"/>
            </a:pPr>
            <a:r>
              <a:rPr lang="en-GB" sz="6400" b="1" i="0" dirty="0">
                <a:solidFill>
                  <a:srgbClr val="0D0D0D"/>
                </a:solidFill>
                <a:effectLst/>
                <a:highlight>
                  <a:srgbClr val="FFFFFF"/>
                </a:highlight>
                <a:latin typeface="Söhne"/>
              </a:rPr>
              <a:t>Data Protection:</a:t>
            </a:r>
            <a:r>
              <a:rPr lang="en-GB" sz="6400" b="0" i="0" dirty="0">
                <a:solidFill>
                  <a:srgbClr val="0D0D0D"/>
                </a:solidFill>
                <a:effectLst/>
                <a:highlight>
                  <a:srgbClr val="FFFFFF"/>
                </a:highlight>
                <a:latin typeface="Söhne"/>
              </a:rPr>
              <a:t> Ensure compliance with data protection regulations and standards to safeguard user data and privacy. Implement data minimization practices, encryption techniques, and secure storage mechanisms for sensitive information stored on the blockchain.</a:t>
            </a:r>
          </a:p>
          <a:p>
            <a:pPr algn="l">
              <a:buFont typeface="+mj-lt"/>
              <a:buAutoNum type="arabicPeriod"/>
            </a:pPr>
            <a:r>
              <a:rPr lang="en-GB" sz="6400" b="1" i="0" dirty="0">
                <a:solidFill>
                  <a:srgbClr val="0D0D0D"/>
                </a:solidFill>
                <a:effectLst/>
                <a:highlight>
                  <a:srgbClr val="FFFFFF"/>
                </a:highlight>
                <a:latin typeface="Söhne"/>
              </a:rPr>
              <a:t>Smart Contract Audits:</a:t>
            </a:r>
            <a:r>
              <a:rPr lang="en-GB" sz="6400" b="0" i="0" dirty="0">
                <a:solidFill>
                  <a:srgbClr val="0D0D0D"/>
                </a:solidFill>
                <a:effectLst/>
                <a:highlight>
                  <a:srgbClr val="FFFFFF"/>
                </a:highlight>
                <a:latin typeface="Söhne"/>
              </a:rPr>
              <a:t> Conduct regular audits and assessments of smart contracts to ensure compliance with legal requirements, industry standards, and best practices. Audit processes should include code review, vulnerability assessments, and checks for regulatory adherence.</a:t>
            </a:r>
          </a:p>
          <a:p>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20</a:t>
            </a:fld>
            <a:endParaRPr lang="tr-TR" dirty="0"/>
          </a:p>
        </p:txBody>
      </p:sp>
      <p:pic>
        <p:nvPicPr>
          <p:cNvPr id="6" name="Resim 5" descr="metin, yazı tipi, ekran görüntüsü, grafik tasarım içeren bir resim&#10;&#10;Açıklama otomatik olarak oluşturuldu">
            <a:extLst>
              <a:ext uri="{FF2B5EF4-FFF2-40B4-BE49-F238E27FC236}">
                <a16:creationId xmlns:a16="http://schemas.microsoft.com/office/drawing/2014/main" id="{75D2A2F5-F3C2-7C3B-E5D0-568550CCA6DE}"/>
              </a:ext>
            </a:extLst>
          </p:cNvPr>
          <p:cNvPicPr>
            <a:picLocks noChangeAspect="1"/>
          </p:cNvPicPr>
          <p:nvPr/>
        </p:nvPicPr>
        <p:blipFill rotWithShape="1">
          <a:blip r:embed="rId3">
            <a:extLst>
              <a:ext uri="{28A0092B-C50C-407E-A947-70E740481C1C}">
                <a14:useLocalDpi xmlns:a14="http://schemas.microsoft.com/office/drawing/2010/main" val="0"/>
              </a:ext>
            </a:extLst>
          </a:blip>
          <a:srcRect t="17005" b="13810"/>
          <a:stretch/>
        </p:blipFill>
        <p:spPr>
          <a:xfrm>
            <a:off x="3156857" y="4435028"/>
            <a:ext cx="5493050" cy="1980473"/>
          </a:xfrm>
          <a:prstGeom prst="rect">
            <a:avLst/>
          </a:prstGeom>
        </p:spPr>
      </p:pic>
    </p:spTree>
    <p:extLst>
      <p:ext uri="{BB962C8B-B14F-4D97-AF65-F5344CB8AC3E}">
        <p14:creationId xmlns:p14="http://schemas.microsoft.com/office/powerpoint/2010/main" val="1200765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err="1"/>
              <a:t>Regulatory</a:t>
            </a:r>
            <a:r>
              <a:rPr lang="tr-TR" dirty="0"/>
              <a:t> </a:t>
            </a:r>
            <a:r>
              <a:rPr lang="tr-TR" dirty="0" err="1"/>
              <a:t>Compliance</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200" y="1415341"/>
            <a:ext cx="11117826" cy="4828493"/>
          </a:xfrm>
        </p:spPr>
        <p:txBody>
          <a:bodyPr>
            <a:normAutofit fontScale="40000" lnSpcReduction="20000"/>
          </a:bodyPr>
          <a:lstStyle/>
          <a:p>
            <a:pPr marL="174625" indent="-174625" algn="l">
              <a:buFont typeface="+mj-lt"/>
              <a:buAutoNum type="arabicPeriod" startAt="5"/>
            </a:pPr>
            <a:r>
              <a:rPr lang="en-GB" sz="5000" b="1" i="0" dirty="0">
                <a:solidFill>
                  <a:srgbClr val="0D0D0D"/>
                </a:solidFill>
                <a:effectLst/>
                <a:highlight>
                  <a:srgbClr val="FFFFFF"/>
                </a:highlight>
                <a:latin typeface="Söhne"/>
              </a:rPr>
              <a:t>Transparency and Accountability:</a:t>
            </a:r>
            <a:r>
              <a:rPr lang="en-GB" sz="5000" b="0" i="0" dirty="0">
                <a:solidFill>
                  <a:srgbClr val="0D0D0D"/>
                </a:solidFill>
                <a:effectLst/>
                <a:highlight>
                  <a:srgbClr val="FFFFFF"/>
                </a:highlight>
                <a:latin typeface="Söhne"/>
              </a:rPr>
              <a:t> Foster transparency and accountability in blockchain networks and smart contracts by providing clear and accessible information about contract terms, transaction history, and data processing practices. Enable auditability and traceability of transactions for regulatory purposes.</a:t>
            </a:r>
          </a:p>
          <a:p>
            <a:pPr algn="l">
              <a:buFont typeface="+mj-lt"/>
              <a:buAutoNum type="arabicPeriod" startAt="5"/>
            </a:pPr>
            <a:r>
              <a:rPr lang="en-GB" sz="5000" b="1" i="0" dirty="0">
                <a:solidFill>
                  <a:srgbClr val="0D0D0D"/>
                </a:solidFill>
                <a:effectLst/>
                <a:highlight>
                  <a:srgbClr val="FFFFFF"/>
                </a:highlight>
                <a:latin typeface="Söhne"/>
              </a:rPr>
              <a:t>Regulatory Reporting:</a:t>
            </a:r>
            <a:r>
              <a:rPr lang="en-GB" sz="5000" b="0" i="0" dirty="0">
                <a:solidFill>
                  <a:srgbClr val="0D0D0D"/>
                </a:solidFill>
                <a:effectLst/>
                <a:highlight>
                  <a:srgbClr val="FFFFFF"/>
                </a:highlight>
                <a:latin typeface="Söhne"/>
              </a:rPr>
              <a:t> Maintain accurate records and documentation required for regulatory reporting, auditing, and compliance verification. Ensure that smart contracts and blockchain operations can generate necessary reports and data trails as per regulatory requirements.</a:t>
            </a:r>
          </a:p>
          <a:p>
            <a:pPr algn="l">
              <a:buFont typeface="+mj-lt"/>
              <a:buAutoNum type="arabicPeriod" startAt="5"/>
            </a:pPr>
            <a:r>
              <a:rPr lang="en-GB" sz="5000" b="1" i="0" dirty="0">
                <a:solidFill>
                  <a:srgbClr val="0D0D0D"/>
                </a:solidFill>
                <a:effectLst/>
                <a:highlight>
                  <a:srgbClr val="FFFFFF"/>
                </a:highlight>
                <a:latin typeface="Söhne"/>
              </a:rPr>
              <a:t>Legal Compliance in Contract Terms:</a:t>
            </a:r>
            <a:r>
              <a:rPr lang="en-GB" sz="5000" b="0" i="0" dirty="0">
                <a:solidFill>
                  <a:srgbClr val="0D0D0D"/>
                </a:solidFill>
                <a:effectLst/>
                <a:highlight>
                  <a:srgbClr val="FFFFFF"/>
                </a:highlight>
                <a:latin typeface="Söhne"/>
              </a:rPr>
              <a:t> Review and validate contract terms, clauses, and conditions to ensure alignment with legal requirements and regulatory constraints. Incorporate dispute resolution mechanisms, compliance checks, and regulatory disclosures in smart contract logic.</a:t>
            </a:r>
          </a:p>
          <a:p>
            <a:pPr algn="l">
              <a:buFont typeface="+mj-lt"/>
              <a:buAutoNum type="arabicPeriod" startAt="5"/>
            </a:pPr>
            <a:r>
              <a:rPr lang="en-GB" sz="5000" b="1" i="0" dirty="0">
                <a:solidFill>
                  <a:srgbClr val="0D0D0D"/>
                </a:solidFill>
                <a:effectLst/>
                <a:highlight>
                  <a:srgbClr val="FFFFFF"/>
                </a:highlight>
                <a:latin typeface="Söhne"/>
              </a:rPr>
              <a:t>Compliance Monitoring and Updates:</a:t>
            </a:r>
            <a:r>
              <a:rPr lang="en-GB" sz="5000" b="0" i="0" dirty="0">
                <a:solidFill>
                  <a:srgbClr val="0D0D0D"/>
                </a:solidFill>
                <a:effectLst/>
                <a:highlight>
                  <a:srgbClr val="FFFFFF"/>
                </a:highlight>
                <a:latin typeface="Söhne"/>
              </a:rPr>
              <a:t> Establish processes for ongoing compliance monitoring, risk assessment, and updates to adapt to changes in regulations and legal requirements. Stay informed about regulatory developments and engage legal experts or compliance officers as needed.</a:t>
            </a:r>
          </a:p>
          <a:p>
            <a:pPr algn="l">
              <a:buFont typeface="+mj-lt"/>
              <a:buAutoNum type="arabicPeriod" startAt="5"/>
            </a:pPr>
            <a:r>
              <a:rPr lang="en-GB" sz="5000" b="1" i="0" dirty="0">
                <a:solidFill>
                  <a:srgbClr val="0D0D0D"/>
                </a:solidFill>
                <a:effectLst/>
                <a:highlight>
                  <a:srgbClr val="FFFFFF"/>
                </a:highlight>
                <a:latin typeface="Söhne"/>
              </a:rPr>
              <a:t>Cross-Border Considerations:</a:t>
            </a:r>
            <a:r>
              <a:rPr lang="en-GB" sz="5000" b="0" i="0" dirty="0">
                <a:solidFill>
                  <a:srgbClr val="0D0D0D"/>
                </a:solidFill>
                <a:effectLst/>
                <a:highlight>
                  <a:srgbClr val="FFFFFF"/>
                </a:highlight>
                <a:latin typeface="Söhne"/>
              </a:rPr>
              <a:t> Understand cross-border implications and regulatory differences when operating in multiple jurisdictions. Comply with international regulations and consider legal advice for navigating complex regulatory landscapes.</a:t>
            </a:r>
          </a:p>
          <a:p>
            <a:endParaRPr lang="tr-TR" dirty="0"/>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21</a:t>
            </a:fld>
            <a:endParaRPr lang="tr-TR" dirty="0"/>
          </a:p>
        </p:txBody>
      </p:sp>
    </p:spTree>
    <p:extLst>
      <p:ext uri="{BB962C8B-B14F-4D97-AF65-F5344CB8AC3E}">
        <p14:creationId xmlns:p14="http://schemas.microsoft.com/office/powerpoint/2010/main" val="1466326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a:t> Best </a:t>
            </a:r>
            <a:r>
              <a:rPr lang="tr-TR" dirty="0" err="1"/>
              <a:t>Practices</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925283" y="1411832"/>
            <a:ext cx="9557660" cy="4732476"/>
          </a:xfrm>
        </p:spPr>
        <p:txBody>
          <a:bodyPr>
            <a:normAutofit fontScale="77500" lnSpcReduction="20000"/>
          </a:bodyPr>
          <a:lstStyle/>
          <a:p>
            <a:pPr algn="l">
              <a:buFont typeface="+mj-lt"/>
              <a:buAutoNum type="arabicPeriod"/>
            </a:pPr>
            <a:r>
              <a:rPr lang="en-GB" b="1" i="0" dirty="0">
                <a:solidFill>
                  <a:srgbClr val="0D0D0D"/>
                </a:solidFill>
                <a:effectLst/>
                <a:highlight>
                  <a:srgbClr val="FFFFFF"/>
                </a:highlight>
                <a:latin typeface="Söhne"/>
              </a:rPr>
              <a:t>Data Encryption:</a:t>
            </a:r>
            <a:r>
              <a:rPr lang="en-GB" b="0" i="0" dirty="0">
                <a:solidFill>
                  <a:srgbClr val="0D0D0D"/>
                </a:solidFill>
                <a:effectLst/>
                <a:highlight>
                  <a:srgbClr val="FFFFFF"/>
                </a:highlight>
                <a:latin typeface="Söhne"/>
              </a:rPr>
              <a:t> Encrypt sensitive data stored on the blockchain or transmitted over the network to protect it from unauthorized access. Use strong encryption algorithms and key management practices to ensure data confidentiality.</a:t>
            </a:r>
          </a:p>
          <a:p>
            <a:pPr algn="l">
              <a:buFont typeface="+mj-lt"/>
              <a:buAutoNum type="arabicPeriod"/>
            </a:pPr>
            <a:r>
              <a:rPr lang="en-GB" b="1" i="0" dirty="0">
                <a:solidFill>
                  <a:srgbClr val="0D0D0D"/>
                </a:solidFill>
                <a:effectLst/>
                <a:highlight>
                  <a:srgbClr val="FFFFFF"/>
                </a:highlight>
                <a:latin typeface="Söhne"/>
              </a:rPr>
              <a:t>Access Control:</a:t>
            </a:r>
            <a:r>
              <a:rPr lang="en-GB" b="0" i="0" dirty="0">
                <a:solidFill>
                  <a:srgbClr val="0D0D0D"/>
                </a:solidFill>
                <a:effectLst/>
                <a:highlight>
                  <a:srgbClr val="FFFFFF"/>
                </a:highlight>
                <a:latin typeface="Söhne"/>
              </a:rPr>
              <a:t> Implement access controls and permissions to restrict data access and smart contract execution to authorized users or entities. Use role-based access controls (RBAC) and multi-factor authentication (MFA) where applicable.</a:t>
            </a:r>
          </a:p>
          <a:p>
            <a:pPr algn="l">
              <a:buFont typeface="+mj-lt"/>
              <a:buAutoNum type="arabicPeriod"/>
            </a:pPr>
            <a:r>
              <a:rPr lang="en-GB" b="1" i="0" dirty="0">
                <a:solidFill>
                  <a:srgbClr val="0D0D0D"/>
                </a:solidFill>
                <a:effectLst/>
                <a:highlight>
                  <a:srgbClr val="FFFFFF"/>
                </a:highlight>
                <a:latin typeface="Söhne"/>
              </a:rPr>
              <a:t>Secure Development Lifecycle (SDLC):</a:t>
            </a:r>
            <a:r>
              <a:rPr lang="en-GB" b="0" i="0" dirty="0">
                <a:solidFill>
                  <a:srgbClr val="0D0D0D"/>
                </a:solidFill>
                <a:effectLst/>
                <a:highlight>
                  <a:srgbClr val="FFFFFF"/>
                </a:highlight>
                <a:latin typeface="Söhne"/>
              </a:rPr>
              <a:t> Follow a secure development lifecycle for smart contracts and blockchain applications. This includes requirements analysis, threat </a:t>
            </a:r>
            <a:r>
              <a:rPr lang="en-GB" b="0" i="0" dirty="0" err="1">
                <a:solidFill>
                  <a:srgbClr val="0D0D0D"/>
                </a:solidFill>
                <a:effectLst/>
                <a:highlight>
                  <a:srgbClr val="FFFFFF"/>
                </a:highlight>
                <a:latin typeface="Söhne"/>
              </a:rPr>
              <a:t>modeling</a:t>
            </a:r>
            <a:r>
              <a:rPr lang="en-GB" b="0" i="0" dirty="0">
                <a:solidFill>
                  <a:srgbClr val="0D0D0D"/>
                </a:solidFill>
                <a:effectLst/>
                <a:highlight>
                  <a:srgbClr val="FFFFFF"/>
                </a:highlight>
                <a:latin typeface="Söhne"/>
              </a:rPr>
              <a:t>, secure coding practices, code reviews, testing, and deployment with security in mind.</a:t>
            </a:r>
          </a:p>
          <a:p>
            <a:pPr algn="l">
              <a:buFont typeface="+mj-lt"/>
              <a:buAutoNum type="arabicPeriod"/>
            </a:pPr>
            <a:r>
              <a:rPr lang="en-GB" b="1" i="0" dirty="0">
                <a:solidFill>
                  <a:srgbClr val="0D0D0D"/>
                </a:solidFill>
                <a:effectLst/>
                <a:highlight>
                  <a:srgbClr val="FFFFFF"/>
                </a:highlight>
                <a:latin typeface="Söhne"/>
              </a:rPr>
              <a:t>Code Auditing:</a:t>
            </a:r>
            <a:r>
              <a:rPr lang="en-GB" b="0" i="0" dirty="0">
                <a:solidFill>
                  <a:srgbClr val="0D0D0D"/>
                </a:solidFill>
                <a:effectLst/>
                <a:highlight>
                  <a:srgbClr val="FFFFFF"/>
                </a:highlight>
                <a:latin typeface="Söhne"/>
              </a:rPr>
              <a:t> Conduct regular code audits and security assessments of smart contracts by experienced developers and security experts. Use automated tools and manual checks to identify and mitigate vulnerabilities, bugs, and logic flaws.</a:t>
            </a:r>
          </a:p>
          <a:p>
            <a:pPr algn="l">
              <a:buFont typeface="+mj-lt"/>
              <a:buAutoNum type="arabicPeriod"/>
            </a:pPr>
            <a:r>
              <a:rPr lang="en-GB" b="1" i="0" dirty="0">
                <a:solidFill>
                  <a:srgbClr val="0D0D0D"/>
                </a:solidFill>
                <a:effectLst/>
                <a:highlight>
                  <a:srgbClr val="FFFFFF"/>
                </a:highlight>
                <a:latin typeface="Söhne"/>
              </a:rPr>
              <a:t>Immutable Audit Trails:</a:t>
            </a:r>
            <a:r>
              <a:rPr lang="en-GB" b="0" i="0" dirty="0">
                <a:solidFill>
                  <a:srgbClr val="0D0D0D"/>
                </a:solidFill>
                <a:effectLst/>
                <a:highlight>
                  <a:srgbClr val="FFFFFF"/>
                </a:highlight>
                <a:latin typeface="Söhne"/>
              </a:rPr>
              <a:t> Leverage the immutability of blockchain to create immutable audit trails of transactions and smart contract interactions. Maintain a transparent and tamper-proof record of all actions for auditability and accountability.</a:t>
            </a:r>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22</a:t>
            </a:fld>
            <a:endParaRPr lang="tr-TR" dirty="0"/>
          </a:p>
        </p:txBody>
      </p:sp>
      <p:pic>
        <p:nvPicPr>
          <p:cNvPr id="9" name="Resim 8">
            <a:extLst>
              <a:ext uri="{FF2B5EF4-FFF2-40B4-BE49-F238E27FC236}">
                <a16:creationId xmlns:a16="http://schemas.microsoft.com/office/drawing/2014/main" id="{77FE3BB4-6071-5F6B-FF30-016CF03AA6EE}"/>
              </a:ext>
            </a:extLst>
          </p:cNvPr>
          <p:cNvPicPr>
            <a:picLocks noChangeAspect="1"/>
          </p:cNvPicPr>
          <p:nvPr/>
        </p:nvPicPr>
        <p:blipFill rotWithShape="1">
          <a:blip r:embed="rId3">
            <a:extLst>
              <a:ext uri="{28A0092B-C50C-407E-A947-70E740481C1C}">
                <a14:useLocalDpi xmlns:a14="http://schemas.microsoft.com/office/drawing/2010/main" val="0"/>
              </a:ext>
            </a:extLst>
          </a:blip>
          <a:srcRect t="5485" b="11621"/>
          <a:stretch/>
        </p:blipFill>
        <p:spPr>
          <a:xfrm>
            <a:off x="10362831" y="1001486"/>
            <a:ext cx="1670509" cy="1480457"/>
          </a:xfrm>
          <a:prstGeom prst="rect">
            <a:avLst/>
          </a:prstGeom>
        </p:spPr>
      </p:pic>
    </p:spTree>
    <p:extLst>
      <p:ext uri="{BB962C8B-B14F-4D97-AF65-F5344CB8AC3E}">
        <p14:creationId xmlns:p14="http://schemas.microsoft.com/office/powerpoint/2010/main" val="1559333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3B5D8A-85F0-4345-A9B1-C25EA104711F}"/>
              </a:ext>
            </a:extLst>
          </p:cNvPr>
          <p:cNvSpPr>
            <a:spLocks noGrp="1"/>
          </p:cNvSpPr>
          <p:nvPr>
            <p:ph type="title"/>
          </p:nvPr>
        </p:nvSpPr>
        <p:spPr>
          <a:xfrm>
            <a:off x="838200" y="365126"/>
            <a:ext cx="11353800" cy="801066"/>
          </a:xfrm>
        </p:spPr>
        <p:txBody>
          <a:bodyPr>
            <a:normAutofit fontScale="90000"/>
          </a:bodyPr>
          <a:lstStyle/>
          <a:p>
            <a:r>
              <a:rPr lang="en-GB" dirty="0"/>
              <a:t>Privacy and Security in Blockchain and Smart Contracts:</a:t>
            </a:r>
            <a:br>
              <a:rPr lang="tr-TR" dirty="0"/>
            </a:br>
            <a:r>
              <a:rPr lang="tr-TR" dirty="0"/>
              <a:t> Best </a:t>
            </a:r>
            <a:r>
              <a:rPr lang="tr-TR" dirty="0" err="1"/>
              <a:t>Practices</a:t>
            </a:r>
            <a:endParaRPr lang="tr-TR" dirty="0"/>
          </a:p>
        </p:txBody>
      </p:sp>
      <p:sp>
        <p:nvSpPr>
          <p:cNvPr id="3" name="İçerik Yer Tutucusu 2">
            <a:extLst>
              <a:ext uri="{FF2B5EF4-FFF2-40B4-BE49-F238E27FC236}">
                <a16:creationId xmlns:a16="http://schemas.microsoft.com/office/drawing/2014/main" id="{21EC6740-D126-CF5C-2398-E68000C2520D}"/>
              </a:ext>
            </a:extLst>
          </p:cNvPr>
          <p:cNvSpPr>
            <a:spLocks noGrp="1"/>
          </p:cNvSpPr>
          <p:nvPr>
            <p:ph idx="1"/>
          </p:nvPr>
        </p:nvSpPr>
        <p:spPr>
          <a:xfrm>
            <a:off x="838200" y="1444487"/>
            <a:ext cx="9731829" cy="4732476"/>
          </a:xfrm>
        </p:spPr>
        <p:txBody>
          <a:bodyPr>
            <a:normAutofit fontScale="77500" lnSpcReduction="20000"/>
          </a:bodyPr>
          <a:lstStyle/>
          <a:p>
            <a:pPr marL="271463" indent="-271463" algn="l">
              <a:buFont typeface="+mj-lt"/>
              <a:buAutoNum type="arabicPeriod" startAt="6"/>
            </a:pPr>
            <a:r>
              <a:rPr lang="en-GB" b="1" i="0" dirty="0">
                <a:solidFill>
                  <a:srgbClr val="0D0D0D"/>
                </a:solidFill>
                <a:effectLst/>
                <a:highlight>
                  <a:srgbClr val="FFFFFF"/>
                </a:highlight>
                <a:latin typeface="Söhne"/>
              </a:rPr>
              <a:t>Secure External Integrations:</a:t>
            </a:r>
            <a:r>
              <a:rPr lang="en-GB" b="0" i="0" dirty="0">
                <a:solidFill>
                  <a:srgbClr val="0D0D0D"/>
                </a:solidFill>
                <a:effectLst/>
                <a:highlight>
                  <a:srgbClr val="FFFFFF"/>
                </a:highlight>
                <a:latin typeface="Söhne"/>
              </a:rPr>
              <a:t> Be cautious when integrating with external systems, APIs, or oracles. Validate input data, sanitize inputs, and implement secure communication protocols to prevent unauthorized or malicious interactions that can compromise security.</a:t>
            </a:r>
          </a:p>
          <a:p>
            <a:pPr algn="l">
              <a:buFont typeface="+mj-lt"/>
              <a:buAutoNum type="arabicPeriod" startAt="6"/>
            </a:pPr>
            <a:r>
              <a:rPr lang="en-GB" b="1" i="0" dirty="0">
                <a:solidFill>
                  <a:srgbClr val="0D0D0D"/>
                </a:solidFill>
                <a:effectLst/>
                <a:highlight>
                  <a:srgbClr val="FFFFFF"/>
                </a:highlight>
                <a:latin typeface="Söhne"/>
              </a:rPr>
              <a:t>Penetration Testing:</a:t>
            </a:r>
            <a:r>
              <a:rPr lang="en-GB" b="0" i="0" dirty="0">
                <a:solidFill>
                  <a:srgbClr val="0D0D0D"/>
                </a:solidFill>
                <a:effectLst/>
                <a:highlight>
                  <a:srgbClr val="FFFFFF"/>
                </a:highlight>
                <a:latin typeface="Söhne"/>
              </a:rPr>
              <a:t> Conduct penetration testing and vulnerability assessments of blockchain networks and smart contracts to identify and remediate security weaknesses. Test for common vulnerabilities such as </a:t>
            </a:r>
            <a:r>
              <a:rPr lang="en-GB" b="0" i="0" dirty="0" err="1">
                <a:solidFill>
                  <a:srgbClr val="0D0D0D"/>
                </a:solidFill>
                <a:effectLst/>
                <a:highlight>
                  <a:srgbClr val="FFFFFF"/>
                </a:highlight>
                <a:latin typeface="Söhne"/>
              </a:rPr>
              <a:t>reentrancy</a:t>
            </a:r>
            <a:r>
              <a:rPr lang="en-GB" b="0" i="0" dirty="0">
                <a:solidFill>
                  <a:srgbClr val="0D0D0D"/>
                </a:solidFill>
                <a:effectLst/>
                <a:highlight>
                  <a:srgbClr val="FFFFFF"/>
                </a:highlight>
                <a:latin typeface="Söhne"/>
              </a:rPr>
              <a:t> attacks, integer overflows, and unauthorized access.</a:t>
            </a:r>
          </a:p>
          <a:p>
            <a:pPr algn="l">
              <a:buFont typeface="+mj-lt"/>
              <a:buAutoNum type="arabicPeriod" startAt="6"/>
            </a:pPr>
            <a:r>
              <a:rPr lang="en-GB" b="1" i="0" dirty="0">
                <a:solidFill>
                  <a:srgbClr val="0D0D0D"/>
                </a:solidFill>
                <a:effectLst/>
                <a:highlight>
                  <a:srgbClr val="FFFFFF"/>
                </a:highlight>
                <a:latin typeface="Söhne"/>
              </a:rPr>
              <a:t>Regular Updates and Patching:</a:t>
            </a:r>
            <a:r>
              <a:rPr lang="en-GB" b="0" i="0" dirty="0">
                <a:solidFill>
                  <a:srgbClr val="0D0D0D"/>
                </a:solidFill>
                <a:effectLst/>
                <a:highlight>
                  <a:srgbClr val="FFFFFF"/>
                </a:highlight>
                <a:latin typeface="Söhne"/>
              </a:rPr>
              <a:t> Keep smart contracts, blockchain nodes, and supporting infrastructure up to date with the latest security patches and updates. Monitor security advisories and apply patches promptly to mitigate known vulnerabilities.</a:t>
            </a:r>
          </a:p>
          <a:p>
            <a:pPr algn="l">
              <a:buFont typeface="+mj-lt"/>
              <a:buAutoNum type="arabicPeriod" startAt="6"/>
            </a:pPr>
            <a:r>
              <a:rPr lang="en-GB" b="1" i="0" dirty="0">
                <a:solidFill>
                  <a:srgbClr val="0D0D0D"/>
                </a:solidFill>
                <a:effectLst/>
                <a:highlight>
                  <a:srgbClr val="FFFFFF"/>
                </a:highlight>
                <a:latin typeface="Söhne"/>
              </a:rPr>
              <a:t>User Education and Awareness:</a:t>
            </a:r>
            <a:r>
              <a:rPr lang="en-GB" b="0" i="0" dirty="0">
                <a:solidFill>
                  <a:srgbClr val="0D0D0D"/>
                </a:solidFill>
                <a:effectLst/>
                <a:highlight>
                  <a:srgbClr val="FFFFFF"/>
                </a:highlight>
                <a:latin typeface="Söhne"/>
              </a:rPr>
              <a:t> Educate users, developers, and stakeholders about blockchain security best practices, privacy considerations, and potential risks. Promote awareness of phishing attacks, social engineering tactics, and secure handling of private keys.</a:t>
            </a:r>
          </a:p>
          <a:p>
            <a:pPr algn="l">
              <a:buFont typeface="+mj-lt"/>
              <a:buAutoNum type="arabicPeriod" startAt="6"/>
            </a:pPr>
            <a:r>
              <a:rPr lang="en-GB" b="1" i="0" dirty="0">
                <a:solidFill>
                  <a:srgbClr val="0D0D0D"/>
                </a:solidFill>
                <a:effectLst/>
                <a:highlight>
                  <a:srgbClr val="FFFFFF"/>
                </a:highlight>
                <a:latin typeface="Söhne"/>
              </a:rPr>
              <a:t>Compliance with Legal and Regulatory Requirements:</a:t>
            </a:r>
            <a:r>
              <a:rPr lang="en-GB" b="0" i="0" dirty="0">
                <a:solidFill>
                  <a:srgbClr val="0D0D0D"/>
                </a:solidFill>
                <a:effectLst/>
                <a:highlight>
                  <a:srgbClr val="FFFFFF"/>
                </a:highlight>
                <a:latin typeface="Söhne"/>
              </a:rPr>
              <a:t> Ensure compliance with data protection laws, financial regulations, and industry standards relevant to blockchain and smart contracts. Incorporate regulatory requirements into contract terms, data handling practices, and audit procedures.</a:t>
            </a:r>
          </a:p>
        </p:txBody>
      </p:sp>
      <p:sp>
        <p:nvSpPr>
          <p:cNvPr id="4" name="Slayt Numarası Yer Tutucusu 3">
            <a:extLst>
              <a:ext uri="{FF2B5EF4-FFF2-40B4-BE49-F238E27FC236}">
                <a16:creationId xmlns:a16="http://schemas.microsoft.com/office/drawing/2014/main" id="{D1154323-D4B3-2209-2348-F7D7105ED642}"/>
              </a:ext>
            </a:extLst>
          </p:cNvPr>
          <p:cNvSpPr>
            <a:spLocks noGrp="1"/>
          </p:cNvSpPr>
          <p:nvPr>
            <p:ph type="sldNum" sz="quarter" idx="12"/>
          </p:nvPr>
        </p:nvSpPr>
        <p:spPr/>
        <p:txBody>
          <a:bodyPr/>
          <a:lstStyle/>
          <a:p>
            <a:fld id="{2926B2C5-729E-49C2-AB30-FB04D85775A3}" type="slidenum">
              <a:rPr lang="tr-TR" smtClean="0"/>
              <a:t>23</a:t>
            </a:fld>
            <a:endParaRPr lang="tr-TR" dirty="0"/>
          </a:p>
        </p:txBody>
      </p:sp>
      <p:pic>
        <p:nvPicPr>
          <p:cNvPr id="8" name="Resim 7">
            <a:extLst>
              <a:ext uri="{FF2B5EF4-FFF2-40B4-BE49-F238E27FC236}">
                <a16:creationId xmlns:a16="http://schemas.microsoft.com/office/drawing/2014/main" id="{9C92E12C-4107-3745-451B-18940495F242}"/>
              </a:ext>
            </a:extLst>
          </p:cNvPr>
          <p:cNvPicPr>
            <a:picLocks noChangeAspect="1"/>
          </p:cNvPicPr>
          <p:nvPr/>
        </p:nvPicPr>
        <p:blipFill rotWithShape="1">
          <a:blip r:embed="rId3">
            <a:extLst>
              <a:ext uri="{28A0092B-C50C-407E-A947-70E740481C1C}">
                <a14:useLocalDpi xmlns:a14="http://schemas.microsoft.com/office/drawing/2010/main" val="0"/>
              </a:ext>
            </a:extLst>
          </a:blip>
          <a:srcRect t="5485" b="11621"/>
          <a:stretch/>
        </p:blipFill>
        <p:spPr>
          <a:xfrm>
            <a:off x="10362831" y="1001486"/>
            <a:ext cx="1670509" cy="1480457"/>
          </a:xfrm>
          <a:prstGeom prst="rect">
            <a:avLst/>
          </a:prstGeom>
        </p:spPr>
      </p:pic>
    </p:spTree>
    <p:extLst>
      <p:ext uri="{BB962C8B-B14F-4D97-AF65-F5344CB8AC3E}">
        <p14:creationId xmlns:p14="http://schemas.microsoft.com/office/powerpoint/2010/main" val="2726143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BE07C-7272-A446-9559-9A37BE0FCC1C}"/>
              </a:ext>
            </a:extLst>
          </p:cNvPr>
          <p:cNvSpPr>
            <a:spLocks noGrp="1"/>
          </p:cNvSpPr>
          <p:nvPr>
            <p:ph type="title"/>
          </p:nvPr>
        </p:nvSpPr>
        <p:spPr>
          <a:xfrm>
            <a:off x="199102" y="365126"/>
            <a:ext cx="12346858" cy="801066"/>
          </a:xfrm>
        </p:spPr>
        <p:txBody>
          <a:bodyPr>
            <a:noAutofit/>
          </a:bodyPr>
          <a:lstStyle/>
          <a:p>
            <a:r>
              <a:rPr lang="en-GB" sz="3200" dirty="0"/>
              <a:t>Real-world Applications of Smart Contracts in Decentralized Autonomous Organizations (DAOs) </a:t>
            </a:r>
            <a:r>
              <a:rPr lang="tr-TR" sz="3200" dirty="0"/>
              <a:t>-</a:t>
            </a:r>
            <a:r>
              <a:rPr lang="en-GB" sz="3200" dirty="0"/>
              <a:t> DAO Fundamentals</a:t>
            </a:r>
            <a:endParaRPr lang="tr-TR" sz="3200" dirty="0"/>
          </a:p>
        </p:txBody>
      </p:sp>
      <p:sp>
        <p:nvSpPr>
          <p:cNvPr id="3" name="İçerik Yer Tutucusu 2">
            <a:extLst>
              <a:ext uri="{FF2B5EF4-FFF2-40B4-BE49-F238E27FC236}">
                <a16:creationId xmlns:a16="http://schemas.microsoft.com/office/drawing/2014/main" id="{1AC26865-BE92-55D4-39C2-CCD8A3598B67}"/>
              </a:ext>
            </a:extLst>
          </p:cNvPr>
          <p:cNvSpPr>
            <a:spLocks noGrp="1"/>
          </p:cNvSpPr>
          <p:nvPr>
            <p:ph idx="1"/>
          </p:nvPr>
        </p:nvSpPr>
        <p:spPr>
          <a:xfrm>
            <a:off x="838200" y="1444486"/>
            <a:ext cx="10515600" cy="2332857"/>
          </a:xfrm>
        </p:spPr>
        <p:txBody>
          <a:bodyPr>
            <a:normAutofit fontScale="92500" lnSpcReduction="20000"/>
          </a:bodyPr>
          <a:lstStyle/>
          <a:p>
            <a:pPr marL="0" indent="0">
              <a:buNone/>
            </a:pPr>
            <a:r>
              <a:rPr lang="en-GB" sz="1600" dirty="0"/>
              <a:t>Decentralized Autonomous Organizations (DAOs) are an innovative concept in blockchain technology that aim to create autonomous, decentralized entities governed by smart contracts and operated by a community of stakeholders. Here are the fundamentals of DAOs:</a:t>
            </a:r>
          </a:p>
          <a:p>
            <a:r>
              <a:rPr lang="en-GB" sz="1600" b="1" dirty="0"/>
              <a:t>Decentralization: </a:t>
            </a:r>
            <a:r>
              <a:rPr lang="en-GB" sz="1600" dirty="0"/>
              <a:t>DAOs are decentralized entities that operate on blockchain networks, such as Ethereum. They do not have a central authority or single point of control, and decisions are made collectively by the DAO's stakeholders.</a:t>
            </a:r>
          </a:p>
          <a:p>
            <a:r>
              <a:rPr lang="en-GB" sz="1600" b="1" dirty="0"/>
              <a:t>Autonomy: </a:t>
            </a:r>
            <a:r>
              <a:rPr lang="en-GB" sz="1600" dirty="0"/>
              <a:t>DAOs are designed to operate autonomously without human intervention for routine operations and decision-making. Smart contracts encode the rules and logic governing the DAO's activities, such as fund management, voting mechanisms, and governance processes.</a:t>
            </a:r>
          </a:p>
          <a:p>
            <a:r>
              <a:rPr lang="en-GB" sz="1600" b="1" dirty="0"/>
              <a:t>Governance: </a:t>
            </a:r>
            <a:r>
              <a:rPr lang="en-GB" sz="1600" dirty="0"/>
              <a:t>DAO governance refers to the process by which decisions are made and actions are taken within the organization. Governance mechanisms in DAOs typically include voting mechanisms, proposal submission, decision-making rules, and dispute resolution procedures.</a:t>
            </a:r>
          </a:p>
        </p:txBody>
      </p:sp>
      <p:sp>
        <p:nvSpPr>
          <p:cNvPr id="4" name="Slayt Numarası Yer Tutucusu 3">
            <a:extLst>
              <a:ext uri="{FF2B5EF4-FFF2-40B4-BE49-F238E27FC236}">
                <a16:creationId xmlns:a16="http://schemas.microsoft.com/office/drawing/2014/main" id="{CC2FC66A-7D01-CDF1-5877-1996CF65B574}"/>
              </a:ext>
            </a:extLst>
          </p:cNvPr>
          <p:cNvSpPr>
            <a:spLocks noGrp="1"/>
          </p:cNvSpPr>
          <p:nvPr>
            <p:ph type="sldNum" sz="quarter" idx="12"/>
          </p:nvPr>
        </p:nvSpPr>
        <p:spPr/>
        <p:txBody>
          <a:bodyPr/>
          <a:lstStyle/>
          <a:p>
            <a:fld id="{2926B2C5-729E-49C2-AB30-FB04D85775A3}" type="slidenum">
              <a:rPr lang="tr-TR" smtClean="0"/>
              <a:t>24</a:t>
            </a:fld>
            <a:endParaRPr lang="tr-TR" dirty="0"/>
          </a:p>
        </p:txBody>
      </p:sp>
      <p:pic>
        <p:nvPicPr>
          <p:cNvPr id="2050" name="Picture 2" descr="DAO Fundamentals - 101 Blockchains">
            <a:extLst>
              <a:ext uri="{FF2B5EF4-FFF2-40B4-BE49-F238E27FC236}">
                <a16:creationId xmlns:a16="http://schemas.microsoft.com/office/drawing/2014/main" id="{62ECF58A-4722-D9A1-5494-430014000E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245" b="10272"/>
          <a:stretch/>
        </p:blipFill>
        <p:spPr bwMode="auto">
          <a:xfrm>
            <a:off x="2862942" y="3903237"/>
            <a:ext cx="5771916" cy="2152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195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BE07C-7272-A446-9559-9A37BE0FCC1C}"/>
              </a:ext>
            </a:extLst>
          </p:cNvPr>
          <p:cNvSpPr>
            <a:spLocks noGrp="1"/>
          </p:cNvSpPr>
          <p:nvPr>
            <p:ph type="title"/>
          </p:nvPr>
        </p:nvSpPr>
        <p:spPr>
          <a:xfrm>
            <a:off x="199102" y="365126"/>
            <a:ext cx="12346858" cy="801066"/>
          </a:xfrm>
        </p:spPr>
        <p:txBody>
          <a:bodyPr>
            <a:noAutofit/>
          </a:bodyPr>
          <a:lstStyle/>
          <a:p>
            <a:r>
              <a:rPr lang="en-GB" sz="3200" dirty="0"/>
              <a:t>Real-world Applications of Smart Contracts in Decentralized Autonomous Organizations (DAOs) </a:t>
            </a:r>
            <a:r>
              <a:rPr lang="tr-TR" sz="3200" dirty="0"/>
              <a:t>-</a:t>
            </a:r>
            <a:r>
              <a:rPr lang="en-GB" sz="3200" dirty="0"/>
              <a:t> DAO Fundamentals</a:t>
            </a:r>
            <a:endParaRPr lang="tr-TR" sz="3200" dirty="0"/>
          </a:p>
        </p:txBody>
      </p:sp>
      <p:sp>
        <p:nvSpPr>
          <p:cNvPr id="3" name="İçerik Yer Tutucusu 2">
            <a:extLst>
              <a:ext uri="{FF2B5EF4-FFF2-40B4-BE49-F238E27FC236}">
                <a16:creationId xmlns:a16="http://schemas.microsoft.com/office/drawing/2014/main" id="{1AC26865-BE92-55D4-39C2-CCD8A3598B67}"/>
              </a:ext>
            </a:extLst>
          </p:cNvPr>
          <p:cNvSpPr>
            <a:spLocks noGrp="1"/>
          </p:cNvSpPr>
          <p:nvPr>
            <p:ph idx="1"/>
          </p:nvPr>
        </p:nvSpPr>
        <p:spPr>
          <a:xfrm>
            <a:off x="544286" y="1444487"/>
            <a:ext cx="10809514" cy="2964228"/>
          </a:xfrm>
        </p:spPr>
        <p:txBody>
          <a:bodyPr>
            <a:normAutofit/>
          </a:bodyPr>
          <a:lstStyle/>
          <a:p>
            <a:r>
              <a:rPr lang="en-GB" sz="1500" b="1" dirty="0"/>
              <a:t>Token-Based Participation</a:t>
            </a:r>
            <a:r>
              <a:rPr lang="en-GB" sz="1500" dirty="0"/>
              <a:t>: DAOs often use cryptographic tokens as a means of participation and governance. Token holders have voting rights, stake in the DAO's assets, and may receive rewards or dividends based on their contributions and participation in DAO activities.</a:t>
            </a:r>
          </a:p>
          <a:p>
            <a:r>
              <a:rPr lang="en-GB" sz="1500" b="1" dirty="0"/>
              <a:t>Community Participation: </a:t>
            </a:r>
            <a:r>
              <a:rPr lang="en-GB" sz="1500" dirty="0"/>
              <a:t>DAOs are driven by community participation, where stakeholders actively engage in decision-making, proposal submissions, and voting on governance issues. DAOs promote inclusivity, transparency, and collaboration among community members.</a:t>
            </a:r>
          </a:p>
          <a:p>
            <a:r>
              <a:rPr lang="en-GB" sz="1500" b="1" dirty="0"/>
              <a:t>Use Cases</a:t>
            </a:r>
            <a:r>
              <a:rPr lang="en-GB" sz="1500" dirty="0"/>
              <a:t>: DAOs have diverse use cases across various industries, including decentralized finance (DeFi), governance platforms, digital asset management, collective investment funds, content creation and curation platforms, and more. They enable new forms of decentralized collaboration and economic organization.</a:t>
            </a:r>
          </a:p>
          <a:p>
            <a:r>
              <a:rPr lang="en-GB" sz="1500" b="1" dirty="0"/>
              <a:t>Challenges: </a:t>
            </a:r>
            <a:r>
              <a:rPr lang="en-GB" sz="1500" dirty="0"/>
              <a:t>Despite their potential benefits, DAOs face challenges such as scalability limitations, regulatory uncertainties, security vulnerabilities in smart contracts, governance scalability, and ensuring effective participation and decision-making by stakeholders.</a:t>
            </a:r>
            <a:endParaRPr lang="tr-TR" sz="1500" dirty="0"/>
          </a:p>
        </p:txBody>
      </p:sp>
      <p:sp>
        <p:nvSpPr>
          <p:cNvPr id="4" name="Slayt Numarası Yer Tutucusu 3">
            <a:extLst>
              <a:ext uri="{FF2B5EF4-FFF2-40B4-BE49-F238E27FC236}">
                <a16:creationId xmlns:a16="http://schemas.microsoft.com/office/drawing/2014/main" id="{CC2FC66A-7D01-CDF1-5877-1996CF65B574}"/>
              </a:ext>
            </a:extLst>
          </p:cNvPr>
          <p:cNvSpPr>
            <a:spLocks noGrp="1"/>
          </p:cNvSpPr>
          <p:nvPr>
            <p:ph type="sldNum" sz="quarter" idx="12"/>
          </p:nvPr>
        </p:nvSpPr>
        <p:spPr/>
        <p:txBody>
          <a:bodyPr/>
          <a:lstStyle/>
          <a:p>
            <a:fld id="{2926B2C5-729E-49C2-AB30-FB04D85775A3}" type="slidenum">
              <a:rPr lang="tr-TR" smtClean="0"/>
              <a:t>25</a:t>
            </a:fld>
            <a:endParaRPr lang="tr-TR" dirty="0"/>
          </a:p>
        </p:txBody>
      </p:sp>
      <p:pic>
        <p:nvPicPr>
          <p:cNvPr id="5" name="Picture 2" descr="DAO Fundamentals - 101 Blockchains">
            <a:extLst>
              <a:ext uri="{FF2B5EF4-FFF2-40B4-BE49-F238E27FC236}">
                <a16:creationId xmlns:a16="http://schemas.microsoft.com/office/drawing/2014/main" id="{33A055A1-B389-1C26-6F1F-D5666F3B32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245" b="10272"/>
          <a:stretch/>
        </p:blipFill>
        <p:spPr bwMode="auto">
          <a:xfrm>
            <a:off x="3102428" y="4262968"/>
            <a:ext cx="5771916" cy="2152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687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BE07C-7272-A446-9559-9A37BE0FCC1C}"/>
              </a:ext>
            </a:extLst>
          </p:cNvPr>
          <p:cNvSpPr>
            <a:spLocks noGrp="1"/>
          </p:cNvSpPr>
          <p:nvPr>
            <p:ph type="title"/>
          </p:nvPr>
        </p:nvSpPr>
        <p:spPr>
          <a:xfrm>
            <a:off x="-17209" y="365126"/>
            <a:ext cx="12346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Role of Smart </a:t>
            </a:r>
            <a:r>
              <a:rPr lang="tr-TR" sz="3200" dirty="0" err="1"/>
              <a:t>Contracts</a:t>
            </a:r>
            <a:endParaRPr lang="tr-TR" sz="3200" dirty="0"/>
          </a:p>
        </p:txBody>
      </p:sp>
      <p:sp>
        <p:nvSpPr>
          <p:cNvPr id="3" name="İçerik Yer Tutucusu 2">
            <a:extLst>
              <a:ext uri="{FF2B5EF4-FFF2-40B4-BE49-F238E27FC236}">
                <a16:creationId xmlns:a16="http://schemas.microsoft.com/office/drawing/2014/main" id="{1AC26865-BE92-55D4-39C2-CCD8A3598B67}"/>
              </a:ext>
            </a:extLst>
          </p:cNvPr>
          <p:cNvSpPr>
            <a:spLocks noGrp="1"/>
          </p:cNvSpPr>
          <p:nvPr>
            <p:ph idx="1"/>
          </p:nvPr>
        </p:nvSpPr>
        <p:spPr>
          <a:xfrm>
            <a:off x="458249" y="1400943"/>
            <a:ext cx="7771347" cy="4732476"/>
          </a:xfrm>
        </p:spPr>
        <p:txBody>
          <a:bodyPr>
            <a:normAutofit fontScale="70000" lnSpcReduction="20000"/>
          </a:bodyPr>
          <a:lstStyle/>
          <a:p>
            <a:pPr marL="0" indent="0" algn="l">
              <a:buNone/>
            </a:pPr>
            <a:r>
              <a:rPr lang="en-GB" b="0" i="0" dirty="0">
                <a:solidFill>
                  <a:srgbClr val="0D0D0D"/>
                </a:solidFill>
                <a:effectLst/>
                <a:highlight>
                  <a:srgbClr val="FFFFFF"/>
                </a:highlight>
                <a:latin typeface="Söhne"/>
              </a:rPr>
              <a:t>The role of smart contracts in Decentralized Autonomous Organizations (DAOs) is fundamental to their functioning and governance. Smart contracts automate processes, enforce rules, and enable transparent and </a:t>
            </a:r>
            <a:r>
              <a:rPr lang="en-GB" b="0" i="0" dirty="0" err="1">
                <a:solidFill>
                  <a:srgbClr val="0D0D0D"/>
                </a:solidFill>
                <a:effectLst/>
                <a:highlight>
                  <a:srgbClr val="FFFFFF"/>
                </a:highlight>
                <a:latin typeface="Söhne"/>
              </a:rPr>
              <a:t>trustless</a:t>
            </a:r>
            <a:r>
              <a:rPr lang="en-GB" b="0" i="0" dirty="0">
                <a:solidFill>
                  <a:srgbClr val="0D0D0D"/>
                </a:solidFill>
                <a:effectLst/>
                <a:highlight>
                  <a:srgbClr val="FFFFFF"/>
                </a:highlight>
                <a:latin typeface="Söhne"/>
              </a:rPr>
              <a:t> interactions within DAOs. </a:t>
            </a:r>
            <a:r>
              <a:rPr lang="tr-TR" b="0" i="0" dirty="0">
                <a:solidFill>
                  <a:srgbClr val="0D0D0D"/>
                </a:solidFill>
                <a:effectLst/>
                <a:highlight>
                  <a:srgbClr val="FFFFFF"/>
                </a:highlight>
                <a:latin typeface="Söhne"/>
              </a:rPr>
              <a:t>T</a:t>
            </a:r>
            <a:r>
              <a:rPr lang="en-GB" b="0" i="0" dirty="0">
                <a:solidFill>
                  <a:srgbClr val="0D0D0D"/>
                </a:solidFill>
                <a:effectLst/>
                <a:highlight>
                  <a:srgbClr val="FFFFFF"/>
                </a:highlight>
                <a:latin typeface="Söhne"/>
              </a:rPr>
              <a:t>he real-world applications and key roles of smart contracts in DAOs:</a:t>
            </a:r>
          </a:p>
          <a:p>
            <a:pPr algn="l">
              <a:buFont typeface="+mj-lt"/>
              <a:buAutoNum type="arabicPeriod"/>
            </a:pPr>
            <a:r>
              <a:rPr lang="en-GB" b="1" i="0" dirty="0">
                <a:solidFill>
                  <a:srgbClr val="0D0D0D"/>
                </a:solidFill>
                <a:effectLst/>
                <a:highlight>
                  <a:srgbClr val="FFFFFF"/>
                </a:highlight>
                <a:latin typeface="Söhne"/>
              </a:rPr>
              <a:t>Governance Mechanisms:</a:t>
            </a:r>
            <a:endParaRPr lang="en-GB" b="0" i="0" dirty="0">
              <a:solidFill>
                <a:srgbClr val="0D0D0D"/>
              </a:solidFill>
              <a:effectLst/>
              <a:highlight>
                <a:srgbClr val="FFFFFF"/>
              </a:highlight>
              <a:latin typeface="Söhne"/>
            </a:endParaRPr>
          </a:p>
          <a:p>
            <a:pPr marL="457200" lvl="1" indent="0" algn="l">
              <a:buNone/>
            </a:pPr>
            <a:r>
              <a:rPr lang="en-GB" b="1" i="0" dirty="0">
                <a:solidFill>
                  <a:srgbClr val="0D0D0D"/>
                </a:solidFill>
                <a:effectLst/>
                <a:highlight>
                  <a:srgbClr val="FFFFFF"/>
                </a:highlight>
                <a:latin typeface="Söhne"/>
              </a:rPr>
              <a:t>Voting Systems:</a:t>
            </a:r>
            <a:r>
              <a:rPr lang="en-GB" b="0" i="0" dirty="0">
                <a:solidFill>
                  <a:srgbClr val="0D0D0D"/>
                </a:solidFill>
                <a:effectLst/>
                <a:highlight>
                  <a:srgbClr val="FFFFFF"/>
                </a:highlight>
                <a:latin typeface="Söhne"/>
              </a:rPr>
              <a:t> Smart contracts facilitate democratic decision-making by implementing transparent and tamper-proof voting mechanisms. Token holders can cast votes on proposals, governance changes, fund allocations, and other DAO decisions.</a:t>
            </a:r>
          </a:p>
          <a:p>
            <a:pPr marL="457200" lvl="1" indent="0" algn="l">
              <a:buNone/>
            </a:pPr>
            <a:r>
              <a:rPr lang="en-GB" b="1" i="0" dirty="0">
                <a:solidFill>
                  <a:srgbClr val="0D0D0D"/>
                </a:solidFill>
                <a:effectLst/>
                <a:highlight>
                  <a:srgbClr val="FFFFFF"/>
                </a:highlight>
                <a:latin typeface="Söhne"/>
              </a:rPr>
              <a:t>Proposal Submission:</a:t>
            </a:r>
            <a:r>
              <a:rPr lang="en-GB" b="0" i="0" dirty="0">
                <a:solidFill>
                  <a:srgbClr val="0D0D0D"/>
                </a:solidFill>
                <a:effectLst/>
                <a:highlight>
                  <a:srgbClr val="FFFFFF"/>
                </a:highlight>
                <a:latin typeface="Söhne"/>
              </a:rPr>
              <a:t> Smart contracts enable members to submit proposals for consideration by the DAO community. Proposals can include budget requests, project funding, policy changes, and strategic initiatives.</a:t>
            </a:r>
          </a:p>
          <a:p>
            <a:pPr marL="457200" lvl="1" indent="0" algn="l">
              <a:buNone/>
            </a:pPr>
            <a:r>
              <a:rPr lang="en-GB" b="1" i="0" dirty="0">
                <a:solidFill>
                  <a:srgbClr val="0D0D0D"/>
                </a:solidFill>
                <a:effectLst/>
                <a:highlight>
                  <a:srgbClr val="FFFFFF"/>
                </a:highlight>
                <a:latin typeface="Söhne"/>
              </a:rPr>
              <a:t>Voting Rules:</a:t>
            </a:r>
            <a:r>
              <a:rPr lang="en-GB" b="0" i="0" dirty="0">
                <a:solidFill>
                  <a:srgbClr val="0D0D0D"/>
                </a:solidFill>
                <a:effectLst/>
                <a:highlight>
                  <a:srgbClr val="FFFFFF"/>
                </a:highlight>
                <a:latin typeface="Söhne"/>
              </a:rPr>
              <a:t> Smart contracts define voting rules, quorum requirements, voting periods, and decision thresholds. They automate the execution of decisions based on the outcome of votes, ensuring fairness and accuracy in governance processes.</a:t>
            </a:r>
          </a:p>
          <a:p>
            <a:pPr algn="l">
              <a:buFont typeface="+mj-lt"/>
              <a:buAutoNum type="arabicPeriod"/>
            </a:pPr>
            <a:r>
              <a:rPr lang="en-GB" b="1" i="0" dirty="0">
                <a:solidFill>
                  <a:srgbClr val="0D0D0D"/>
                </a:solidFill>
                <a:effectLst/>
                <a:highlight>
                  <a:srgbClr val="FFFFFF"/>
                </a:highlight>
                <a:latin typeface="Söhne"/>
              </a:rPr>
              <a:t>Membership Management:</a:t>
            </a:r>
            <a:endParaRPr lang="en-GB" b="0" i="0" dirty="0">
              <a:solidFill>
                <a:srgbClr val="0D0D0D"/>
              </a:solidFill>
              <a:effectLst/>
              <a:highlight>
                <a:srgbClr val="FFFFFF"/>
              </a:highlight>
              <a:latin typeface="Söhne"/>
            </a:endParaRPr>
          </a:p>
          <a:p>
            <a:pPr marL="457200" lvl="1" indent="0" algn="l">
              <a:buNone/>
            </a:pPr>
            <a:r>
              <a:rPr lang="en-GB" b="1" i="0" dirty="0">
                <a:solidFill>
                  <a:srgbClr val="0D0D0D"/>
                </a:solidFill>
                <a:effectLst/>
                <a:highlight>
                  <a:srgbClr val="FFFFFF"/>
                </a:highlight>
                <a:latin typeface="Söhne"/>
              </a:rPr>
              <a:t>Token-Based Membership:</a:t>
            </a:r>
            <a:r>
              <a:rPr lang="en-GB" b="0" i="0" dirty="0">
                <a:solidFill>
                  <a:srgbClr val="0D0D0D"/>
                </a:solidFill>
                <a:effectLst/>
                <a:highlight>
                  <a:srgbClr val="FFFFFF"/>
                </a:highlight>
                <a:latin typeface="Söhne"/>
              </a:rPr>
              <a:t> Smart contracts manage membership in DAOs based on token ownership. Token holders are recognized as members with voting rights, participation privileges, and access to DAO resources.</a:t>
            </a:r>
          </a:p>
          <a:p>
            <a:pPr marL="457200" lvl="1" indent="0" algn="l">
              <a:buNone/>
            </a:pPr>
            <a:r>
              <a:rPr lang="en-GB" b="1" i="0" dirty="0">
                <a:solidFill>
                  <a:srgbClr val="0D0D0D"/>
                </a:solidFill>
                <a:effectLst/>
                <a:highlight>
                  <a:srgbClr val="FFFFFF"/>
                </a:highlight>
                <a:latin typeface="Söhne"/>
              </a:rPr>
              <a:t>Staking and Reputation:</a:t>
            </a:r>
            <a:r>
              <a:rPr lang="en-GB" b="0" i="0" dirty="0">
                <a:solidFill>
                  <a:srgbClr val="0D0D0D"/>
                </a:solidFill>
                <a:effectLst/>
                <a:highlight>
                  <a:srgbClr val="FFFFFF"/>
                </a:highlight>
                <a:latin typeface="Söhne"/>
              </a:rPr>
              <a:t> Smart contracts track members' contributions, staking activities, reputation scores, and governance participation. They may incentivize active participation and reward valuable contributions within the DAO ecosystem.</a:t>
            </a:r>
          </a:p>
          <a:p>
            <a:endParaRPr lang="tr-TR" dirty="0"/>
          </a:p>
        </p:txBody>
      </p:sp>
      <p:sp>
        <p:nvSpPr>
          <p:cNvPr id="4" name="Slayt Numarası Yer Tutucusu 3">
            <a:extLst>
              <a:ext uri="{FF2B5EF4-FFF2-40B4-BE49-F238E27FC236}">
                <a16:creationId xmlns:a16="http://schemas.microsoft.com/office/drawing/2014/main" id="{CC2FC66A-7D01-CDF1-5877-1996CF65B574}"/>
              </a:ext>
            </a:extLst>
          </p:cNvPr>
          <p:cNvSpPr>
            <a:spLocks noGrp="1"/>
          </p:cNvSpPr>
          <p:nvPr>
            <p:ph type="sldNum" sz="quarter" idx="12"/>
          </p:nvPr>
        </p:nvSpPr>
        <p:spPr/>
        <p:txBody>
          <a:bodyPr/>
          <a:lstStyle/>
          <a:p>
            <a:fld id="{2926B2C5-729E-49C2-AB30-FB04D85775A3}" type="slidenum">
              <a:rPr lang="tr-TR" smtClean="0"/>
              <a:t>26</a:t>
            </a:fld>
            <a:endParaRPr lang="tr-TR" dirty="0"/>
          </a:p>
        </p:txBody>
      </p:sp>
      <p:pic>
        <p:nvPicPr>
          <p:cNvPr id="3076" name="Picture 4" descr="Good Governance | ITCILO">
            <a:extLst>
              <a:ext uri="{FF2B5EF4-FFF2-40B4-BE49-F238E27FC236}">
                <a16:creationId xmlns:a16="http://schemas.microsoft.com/office/drawing/2014/main" id="{AFF7C183-77DD-DDAE-3983-3B9D3B222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4377" y="2596899"/>
            <a:ext cx="2972710" cy="1467002"/>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descr="metin, yazı tipi içeren bir resim&#10;&#10;Açıklama otomatik olarak oluşturuldu">
            <a:extLst>
              <a:ext uri="{FF2B5EF4-FFF2-40B4-BE49-F238E27FC236}">
                <a16:creationId xmlns:a16="http://schemas.microsoft.com/office/drawing/2014/main" id="{D86421EF-906A-ED0B-0641-A122E89E0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8316" y="4388868"/>
            <a:ext cx="3076575" cy="1485900"/>
          </a:xfrm>
          <a:prstGeom prst="rect">
            <a:avLst/>
          </a:prstGeom>
        </p:spPr>
      </p:pic>
    </p:spTree>
    <p:extLst>
      <p:ext uri="{BB962C8B-B14F-4D97-AF65-F5344CB8AC3E}">
        <p14:creationId xmlns:p14="http://schemas.microsoft.com/office/powerpoint/2010/main" val="3685937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BE07C-7272-A446-9559-9A37BE0FCC1C}"/>
              </a:ext>
            </a:extLst>
          </p:cNvPr>
          <p:cNvSpPr>
            <a:spLocks noGrp="1"/>
          </p:cNvSpPr>
          <p:nvPr>
            <p:ph type="title"/>
          </p:nvPr>
        </p:nvSpPr>
        <p:spPr>
          <a:xfrm>
            <a:off x="-17209" y="365126"/>
            <a:ext cx="12346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Role of Smart </a:t>
            </a:r>
            <a:r>
              <a:rPr lang="tr-TR" sz="3200" dirty="0" err="1"/>
              <a:t>Contracts</a:t>
            </a:r>
            <a:endParaRPr lang="tr-TR" sz="3200" dirty="0"/>
          </a:p>
        </p:txBody>
      </p:sp>
      <p:sp>
        <p:nvSpPr>
          <p:cNvPr id="3" name="İçerik Yer Tutucusu 2">
            <a:extLst>
              <a:ext uri="{FF2B5EF4-FFF2-40B4-BE49-F238E27FC236}">
                <a16:creationId xmlns:a16="http://schemas.microsoft.com/office/drawing/2014/main" id="{1AC26865-BE92-55D4-39C2-CCD8A3598B67}"/>
              </a:ext>
            </a:extLst>
          </p:cNvPr>
          <p:cNvSpPr>
            <a:spLocks noGrp="1"/>
          </p:cNvSpPr>
          <p:nvPr>
            <p:ph idx="1"/>
          </p:nvPr>
        </p:nvSpPr>
        <p:spPr>
          <a:xfrm>
            <a:off x="599767" y="1444487"/>
            <a:ext cx="7989061" cy="4732476"/>
          </a:xfrm>
        </p:spPr>
        <p:txBody>
          <a:bodyPr>
            <a:normAutofit/>
          </a:bodyPr>
          <a:lstStyle/>
          <a:p>
            <a:pPr marL="0" indent="0" algn="l">
              <a:buNone/>
            </a:pPr>
            <a:r>
              <a:rPr lang="tr-TR" sz="1600" b="1" i="0" dirty="0">
                <a:solidFill>
                  <a:srgbClr val="0D0D0D"/>
                </a:solidFill>
                <a:effectLst/>
                <a:highlight>
                  <a:srgbClr val="FFFFFF"/>
                </a:highlight>
                <a:latin typeface="Söhne"/>
              </a:rPr>
              <a:t>3. </a:t>
            </a:r>
            <a:r>
              <a:rPr lang="en-GB" sz="1600" b="1" i="0" dirty="0">
                <a:solidFill>
                  <a:srgbClr val="0D0D0D"/>
                </a:solidFill>
                <a:effectLst/>
                <a:highlight>
                  <a:srgbClr val="FFFFFF"/>
                </a:highlight>
                <a:latin typeface="Söhne"/>
              </a:rPr>
              <a:t>Asset Management:</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Funds and Assets:</a:t>
            </a:r>
            <a:r>
              <a:rPr lang="en-GB" sz="1600" b="0" i="0" dirty="0">
                <a:solidFill>
                  <a:srgbClr val="0D0D0D"/>
                </a:solidFill>
                <a:effectLst/>
                <a:highlight>
                  <a:srgbClr val="FFFFFF"/>
                </a:highlight>
                <a:latin typeface="Söhne"/>
              </a:rPr>
              <a:t> Smart contracts manage DAO funds, assets, and reserves. They automate fund transfers, asset tokenization, asset management rules, and financial transactions within the DAO.</a:t>
            </a:r>
          </a:p>
          <a:p>
            <a:pPr marL="457200" lvl="1" indent="0" algn="l">
              <a:buNone/>
            </a:pPr>
            <a:r>
              <a:rPr lang="en-GB" sz="1600" b="1" i="0" dirty="0">
                <a:solidFill>
                  <a:srgbClr val="0D0D0D"/>
                </a:solidFill>
                <a:effectLst/>
                <a:highlight>
                  <a:srgbClr val="FFFFFF"/>
                </a:highlight>
                <a:latin typeface="Söhne"/>
              </a:rPr>
              <a:t>Escrow and Disbursement:</a:t>
            </a:r>
            <a:r>
              <a:rPr lang="en-GB" sz="1600" b="0" i="0" dirty="0">
                <a:solidFill>
                  <a:srgbClr val="0D0D0D"/>
                </a:solidFill>
                <a:effectLst/>
                <a:highlight>
                  <a:srgbClr val="FFFFFF"/>
                </a:highlight>
                <a:latin typeface="Söhne"/>
              </a:rPr>
              <a:t> Smart contracts can act as escrow agents for funds and assets, ensuring secure and transparent transactions. They automate disbursements, payments, royalties, and revenue sharing among DAO members.</a:t>
            </a:r>
            <a:endParaRPr lang="tr-TR" sz="1600" b="0" i="0" dirty="0">
              <a:solidFill>
                <a:srgbClr val="0D0D0D"/>
              </a:solidFill>
              <a:effectLst/>
              <a:highlight>
                <a:srgbClr val="FFFFFF"/>
              </a:highlight>
              <a:latin typeface="Söhne"/>
            </a:endParaRPr>
          </a:p>
          <a:p>
            <a:pPr marL="514350" indent="-514350" algn="l">
              <a:buFont typeface="+mj-lt"/>
              <a:buAutoNum type="arabicPeriod" startAt="4"/>
            </a:pPr>
            <a:r>
              <a:rPr lang="en-GB" sz="1600" b="1" i="0" dirty="0">
                <a:solidFill>
                  <a:srgbClr val="0D0D0D"/>
                </a:solidFill>
                <a:effectLst/>
                <a:highlight>
                  <a:srgbClr val="FFFFFF"/>
                </a:highlight>
                <a:latin typeface="Söhne"/>
              </a:rPr>
              <a:t>Rules and Regulations: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Code of Conduct:</a:t>
            </a:r>
            <a:r>
              <a:rPr lang="en-GB" sz="1600" b="0" i="0" dirty="0">
                <a:solidFill>
                  <a:srgbClr val="0D0D0D"/>
                </a:solidFill>
                <a:effectLst/>
                <a:highlight>
                  <a:srgbClr val="FFFFFF"/>
                </a:highlight>
                <a:latin typeface="Söhne"/>
              </a:rPr>
              <a:t> Smart contracts enforce code of conduct rules, governance principles, and operational guidelines within DAOs. They define and execute rules related to membership eligibility, voting eligibility, dispute resolution, and compliance with DAO policies.</a:t>
            </a:r>
          </a:p>
          <a:p>
            <a:pPr marL="457200" lvl="1" indent="0" algn="l">
              <a:buNone/>
            </a:pPr>
            <a:r>
              <a:rPr lang="en-GB" sz="1600" b="1" i="0" dirty="0">
                <a:solidFill>
                  <a:srgbClr val="0D0D0D"/>
                </a:solidFill>
                <a:effectLst/>
                <a:highlight>
                  <a:srgbClr val="FFFFFF"/>
                </a:highlight>
                <a:latin typeface="Söhne"/>
              </a:rPr>
              <a:t>Compliance and Audits:</a:t>
            </a:r>
            <a:r>
              <a:rPr lang="en-GB" sz="1600" b="0" i="0" dirty="0">
                <a:solidFill>
                  <a:srgbClr val="0D0D0D"/>
                </a:solidFill>
                <a:effectLst/>
                <a:highlight>
                  <a:srgbClr val="FFFFFF"/>
                </a:highlight>
                <a:latin typeface="Söhne"/>
              </a:rPr>
              <a:t> Smart contracts facilitate compliance checks, audits, and transparency requirements. They maintain audit trails, record governance activities, and ensure regulatory compliance where applicable.</a:t>
            </a:r>
          </a:p>
          <a:p>
            <a:pPr marL="457200" lvl="1" indent="0" algn="l">
              <a:buNone/>
            </a:pPr>
            <a:endParaRPr lang="en-GB" sz="1600" b="0" i="0" dirty="0">
              <a:solidFill>
                <a:srgbClr val="0D0D0D"/>
              </a:solidFill>
              <a:effectLst/>
              <a:highlight>
                <a:srgbClr val="FFFFFF"/>
              </a:highlight>
              <a:latin typeface="Söhne"/>
            </a:endParaRPr>
          </a:p>
          <a:p>
            <a:endParaRPr lang="tr-TR" sz="1600" dirty="0"/>
          </a:p>
        </p:txBody>
      </p:sp>
      <p:sp>
        <p:nvSpPr>
          <p:cNvPr id="4" name="Slayt Numarası Yer Tutucusu 3">
            <a:extLst>
              <a:ext uri="{FF2B5EF4-FFF2-40B4-BE49-F238E27FC236}">
                <a16:creationId xmlns:a16="http://schemas.microsoft.com/office/drawing/2014/main" id="{CC2FC66A-7D01-CDF1-5877-1996CF65B574}"/>
              </a:ext>
            </a:extLst>
          </p:cNvPr>
          <p:cNvSpPr>
            <a:spLocks noGrp="1"/>
          </p:cNvSpPr>
          <p:nvPr>
            <p:ph type="sldNum" sz="quarter" idx="12"/>
          </p:nvPr>
        </p:nvSpPr>
        <p:spPr/>
        <p:txBody>
          <a:bodyPr/>
          <a:lstStyle/>
          <a:p>
            <a:fld id="{2926B2C5-729E-49C2-AB30-FB04D85775A3}" type="slidenum">
              <a:rPr lang="tr-TR" smtClean="0"/>
              <a:t>27</a:t>
            </a:fld>
            <a:endParaRPr lang="tr-TR" dirty="0"/>
          </a:p>
        </p:txBody>
      </p:sp>
      <p:pic>
        <p:nvPicPr>
          <p:cNvPr id="7" name="Resim 6" descr="metin, logo, yazı tipi, ticari marka içeren bir resim&#10;&#10;Açıklama otomatik olarak oluşturuldu">
            <a:extLst>
              <a:ext uri="{FF2B5EF4-FFF2-40B4-BE49-F238E27FC236}">
                <a16:creationId xmlns:a16="http://schemas.microsoft.com/office/drawing/2014/main" id="{B8F85819-ABB8-F28C-85D5-89772E7ECB8C}"/>
              </a:ext>
            </a:extLst>
          </p:cNvPr>
          <p:cNvPicPr>
            <a:picLocks noChangeAspect="1"/>
          </p:cNvPicPr>
          <p:nvPr/>
        </p:nvPicPr>
        <p:blipFill rotWithShape="1">
          <a:blip r:embed="rId3">
            <a:extLst>
              <a:ext uri="{28A0092B-C50C-407E-A947-70E740481C1C}">
                <a14:useLocalDpi xmlns:a14="http://schemas.microsoft.com/office/drawing/2010/main" val="0"/>
              </a:ext>
            </a:extLst>
          </a:blip>
          <a:srcRect t="2653" b="9449"/>
          <a:stretch/>
        </p:blipFill>
        <p:spPr>
          <a:xfrm>
            <a:off x="9051936" y="3397552"/>
            <a:ext cx="2146150" cy="1984513"/>
          </a:xfrm>
          <a:prstGeom prst="rect">
            <a:avLst/>
          </a:prstGeom>
        </p:spPr>
      </p:pic>
      <p:pic>
        <p:nvPicPr>
          <p:cNvPr id="9" name="Resim 8" descr="metin, ekran görüntüsü, yazı tipi, grafik içeren bir resim&#10;&#10;Açıklama otomatik olarak oluşturuldu">
            <a:extLst>
              <a:ext uri="{FF2B5EF4-FFF2-40B4-BE49-F238E27FC236}">
                <a16:creationId xmlns:a16="http://schemas.microsoft.com/office/drawing/2014/main" id="{20652B7C-7F3D-E592-19EE-1B44938C8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6777" y="1444487"/>
            <a:ext cx="2594995" cy="1674770"/>
          </a:xfrm>
          <a:prstGeom prst="rect">
            <a:avLst/>
          </a:prstGeom>
        </p:spPr>
      </p:pic>
    </p:spTree>
    <p:extLst>
      <p:ext uri="{BB962C8B-B14F-4D97-AF65-F5344CB8AC3E}">
        <p14:creationId xmlns:p14="http://schemas.microsoft.com/office/powerpoint/2010/main" val="1862633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BE07C-7272-A446-9559-9A37BE0FCC1C}"/>
              </a:ext>
            </a:extLst>
          </p:cNvPr>
          <p:cNvSpPr>
            <a:spLocks noGrp="1"/>
          </p:cNvSpPr>
          <p:nvPr>
            <p:ph type="title"/>
          </p:nvPr>
        </p:nvSpPr>
        <p:spPr>
          <a:xfrm>
            <a:off x="-17209" y="365126"/>
            <a:ext cx="12346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Role of Smart </a:t>
            </a:r>
            <a:r>
              <a:rPr lang="tr-TR" sz="3200" dirty="0" err="1"/>
              <a:t>Contracts</a:t>
            </a:r>
            <a:endParaRPr lang="tr-TR" sz="3200" dirty="0"/>
          </a:p>
        </p:txBody>
      </p:sp>
      <p:sp>
        <p:nvSpPr>
          <p:cNvPr id="3" name="İçerik Yer Tutucusu 2">
            <a:extLst>
              <a:ext uri="{FF2B5EF4-FFF2-40B4-BE49-F238E27FC236}">
                <a16:creationId xmlns:a16="http://schemas.microsoft.com/office/drawing/2014/main" id="{1AC26865-BE92-55D4-39C2-CCD8A3598B67}"/>
              </a:ext>
            </a:extLst>
          </p:cNvPr>
          <p:cNvSpPr>
            <a:spLocks noGrp="1"/>
          </p:cNvSpPr>
          <p:nvPr>
            <p:ph idx="1"/>
          </p:nvPr>
        </p:nvSpPr>
        <p:spPr>
          <a:xfrm>
            <a:off x="673236" y="1569469"/>
            <a:ext cx="6640286" cy="4085456"/>
          </a:xfrm>
        </p:spPr>
        <p:txBody>
          <a:bodyPr>
            <a:normAutofit/>
          </a:bodyPr>
          <a:lstStyle/>
          <a:p>
            <a:pPr marL="0" indent="0" algn="l">
              <a:buNone/>
            </a:pPr>
            <a:r>
              <a:rPr lang="tr-TR" sz="1600" b="1" i="0" dirty="0">
                <a:solidFill>
                  <a:srgbClr val="0D0D0D"/>
                </a:solidFill>
                <a:effectLst/>
                <a:highlight>
                  <a:srgbClr val="FFFFFF"/>
                </a:highlight>
                <a:latin typeface="Söhne"/>
              </a:rPr>
              <a:t>5. </a:t>
            </a:r>
            <a:r>
              <a:rPr lang="en-GB" sz="1600" b="1" i="0" dirty="0">
                <a:solidFill>
                  <a:srgbClr val="0D0D0D"/>
                </a:solidFill>
                <a:effectLst/>
                <a:highlight>
                  <a:srgbClr val="FFFFFF"/>
                </a:highlight>
                <a:latin typeface="Söhne"/>
              </a:rPr>
              <a:t>Automated Services: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Automated Services:</a:t>
            </a:r>
            <a:r>
              <a:rPr lang="en-GB" sz="1600" b="0" i="0" dirty="0">
                <a:solidFill>
                  <a:srgbClr val="0D0D0D"/>
                </a:solidFill>
                <a:effectLst/>
                <a:highlight>
                  <a:srgbClr val="FFFFFF"/>
                </a:highlight>
                <a:latin typeface="Söhne"/>
              </a:rPr>
              <a:t> Smart contracts can provide automated services and functionalities within DAOs, such as asset management, token swaps, decentralized exchanges, lending/borrowing protocols, prediction markets, and other DeFi services.</a:t>
            </a:r>
          </a:p>
          <a:p>
            <a:pPr marL="457200" lvl="1" indent="0" algn="l">
              <a:buNone/>
            </a:pPr>
            <a:r>
              <a:rPr lang="en-GB" sz="1600" b="1" i="0" dirty="0">
                <a:solidFill>
                  <a:srgbClr val="0D0D0D"/>
                </a:solidFill>
                <a:effectLst/>
                <a:highlight>
                  <a:srgbClr val="FFFFFF"/>
                </a:highlight>
                <a:latin typeface="Söhne"/>
              </a:rPr>
              <a:t>Integration with Oracles:</a:t>
            </a:r>
            <a:r>
              <a:rPr lang="en-GB" sz="1600" b="0" i="0" dirty="0">
                <a:solidFill>
                  <a:srgbClr val="0D0D0D"/>
                </a:solidFill>
                <a:effectLst/>
                <a:highlight>
                  <a:srgbClr val="FFFFFF"/>
                </a:highlight>
                <a:latin typeface="Söhne"/>
              </a:rPr>
              <a:t> Smart contracts integrate with oracles to access real-world data, external events, and market information. They use oracles to trigger actions, update contract states, and enable dynamic decision-making based on external inputs.</a:t>
            </a:r>
          </a:p>
          <a:p>
            <a:pPr marL="0" indent="0" algn="l">
              <a:buNone/>
            </a:pPr>
            <a:r>
              <a:rPr lang="tr-TR" sz="1600" b="1" i="0" dirty="0">
                <a:solidFill>
                  <a:srgbClr val="0D0D0D"/>
                </a:solidFill>
                <a:effectLst/>
                <a:highlight>
                  <a:srgbClr val="FFFFFF"/>
                </a:highlight>
                <a:latin typeface="Söhne"/>
              </a:rPr>
              <a:t>6. </a:t>
            </a:r>
            <a:r>
              <a:rPr lang="en-GB" sz="1600" b="1" i="0" dirty="0">
                <a:solidFill>
                  <a:srgbClr val="0D0D0D"/>
                </a:solidFill>
                <a:effectLst/>
                <a:highlight>
                  <a:srgbClr val="FFFFFF"/>
                </a:highlight>
                <a:latin typeface="Söhne"/>
              </a:rPr>
              <a:t>Dispute Resolution:</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Arbitration and Dispute Resolution:</a:t>
            </a:r>
            <a:r>
              <a:rPr lang="en-GB" sz="1600" b="0" i="0" dirty="0">
                <a:solidFill>
                  <a:srgbClr val="0D0D0D"/>
                </a:solidFill>
                <a:effectLst/>
                <a:highlight>
                  <a:srgbClr val="FFFFFF"/>
                </a:highlight>
                <a:latin typeface="Söhne"/>
              </a:rPr>
              <a:t> Smart contracts support arbitration mechanisms, dispute resolution procedures, and governance arbitration panels within DAOs. They automate dispute handling, escrow release conditions, and arbitration decisions based on predefined rules and conditions.</a:t>
            </a:r>
          </a:p>
          <a:p>
            <a:endParaRPr lang="tr-TR" sz="1600" dirty="0"/>
          </a:p>
        </p:txBody>
      </p:sp>
      <p:sp>
        <p:nvSpPr>
          <p:cNvPr id="4" name="Slayt Numarası Yer Tutucusu 3">
            <a:extLst>
              <a:ext uri="{FF2B5EF4-FFF2-40B4-BE49-F238E27FC236}">
                <a16:creationId xmlns:a16="http://schemas.microsoft.com/office/drawing/2014/main" id="{CC2FC66A-7D01-CDF1-5877-1996CF65B574}"/>
              </a:ext>
            </a:extLst>
          </p:cNvPr>
          <p:cNvSpPr>
            <a:spLocks noGrp="1"/>
          </p:cNvSpPr>
          <p:nvPr>
            <p:ph type="sldNum" sz="quarter" idx="12"/>
          </p:nvPr>
        </p:nvSpPr>
        <p:spPr/>
        <p:txBody>
          <a:bodyPr/>
          <a:lstStyle/>
          <a:p>
            <a:fld id="{2926B2C5-729E-49C2-AB30-FB04D85775A3}" type="slidenum">
              <a:rPr lang="tr-TR" smtClean="0"/>
              <a:t>28</a:t>
            </a:fld>
            <a:endParaRPr lang="tr-TR" dirty="0"/>
          </a:p>
        </p:txBody>
      </p:sp>
      <p:pic>
        <p:nvPicPr>
          <p:cNvPr id="5122" name="Picture 2" descr="Customer Service Automation - 5 Steps to Making it Work">
            <a:extLst>
              <a:ext uri="{FF2B5EF4-FFF2-40B4-BE49-F238E27FC236}">
                <a16:creationId xmlns:a16="http://schemas.microsoft.com/office/drawing/2014/main" id="{1154A0F4-0F81-DF1E-3839-A0F7A5B0D0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03"/>
          <a:stretch/>
        </p:blipFill>
        <p:spPr bwMode="auto">
          <a:xfrm>
            <a:off x="8044020" y="1849731"/>
            <a:ext cx="3387656" cy="170989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hat is the dispute resolution process? How to choose the ideal one?">
            <a:extLst>
              <a:ext uri="{FF2B5EF4-FFF2-40B4-BE49-F238E27FC236}">
                <a16:creationId xmlns:a16="http://schemas.microsoft.com/office/drawing/2014/main" id="{621789FE-CE72-8307-67BB-D3879CC3B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4020" y="4065610"/>
            <a:ext cx="333375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894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D536BB-AF16-1E4C-0CAC-002D336635BD}"/>
              </a:ext>
            </a:extLst>
          </p:cNvPr>
          <p:cNvSpPr>
            <a:spLocks noGrp="1"/>
          </p:cNvSpPr>
          <p:nvPr>
            <p:ph type="title"/>
          </p:nvPr>
        </p:nvSpPr>
        <p:spPr>
          <a:xfrm>
            <a:off x="0" y="404882"/>
            <a:ext cx="12192000"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err="1"/>
              <a:t>Governance</a:t>
            </a:r>
            <a:r>
              <a:rPr lang="tr-TR" sz="3200" dirty="0"/>
              <a:t> </a:t>
            </a:r>
            <a:r>
              <a:rPr lang="tr-TR" sz="3200" dirty="0" err="1"/>
              <a:t>and</a:t>
            </a:r>
            <a:r>
              <a:rPr lang="tr-TR" sz="3200" dirty="0"/>
              <a:t> </a:t>
            </a:r>
            <a:r>
              <a:rPr lang="tr-TR" sz="3200" dirty="0" err="1"/>
              <a:t>Decision-Making</a:t>
            </a:r>
            <a:endParaRPr lang="tr-TR" sz="3200" dirty="0"/>
          </a:p>
        </p:txBody>
      </p:sp>
      <p:sp>
        <p:nvSpPr>
          <p:cNvPr id="3" name="İçerik Yer Tutucusu 2">
            <a:extLst>
              <a:ext uri="{FF2B5EF4-FFF2-40B4-BE49-F238E27FC236}">
                <a16:creationId xmlns:a16="http://schemas.microsoft.com/office/drawing/2014/main" id="{B3AE5AAE-6C3A-8B86-76AD-51BBF12E7A74}"/>
              </a:ext>
            </a:extLst>
          </p:cNvPr>
          <p:cNvSpPr>
            <a:spLocks noGrp="1"/>
          </p:cNvSpPr>
          <p:nvPr>
            <p:ph idx="1"/>
          </p:nvPr>
        </p:nvSpPr>
        <p:spPr>
          <a:xfrm>
            <a:off x="304800" y="1400943"/>
            <a:ext cx="8403771" cy="4732476"/>
          </a:xfrm>
        </p:spPr>
        <p:txBody>
          <a:bodyPr>
            <a:noAutofit/>
          </a:bodyPr>
          <a:lstStyle/>
          <a:p>
            <a:pPr marL="0" indent="0" algn="l">
              <a:buNone/>
            </a:pPr>
            <a:r>
              <a:rPr lang="en-GB" sz="1400" b="0" i="0" dirty="0">
                <a:solidFill>
                  <a:srgbClr val="0D0D0D"/>
                </a:solidFill>
                <a:effectLst/>
                <a:highlight>
                  <a:srgbClr val="FFFFFF"/>
                </a:highlight>
                <a:latin typeface="Söhne"/>
              </a:rPr>
              <a:t>Smart contracts play a pivotal role in governance and decision-making within Decentralized Autonomous Organizations (DAOs). They automate processes, enforce rules, and enable transparent and democratic decision-making among DAO members. Here are real-world applications of smart contracts in governance and decision-making within DAOs:</a:t>
            </a:r>
          </a:p>
          <a:p>
            <a:pPr algn="l">
              <a:buFont typeface="+mj-lt"/>
              <a:buAutoNum type="arabicPeriod"/>
            </a:pPr>
            <a:r>
              <a:rPr lang="en-GB" sz="1400" b="1" i="0" dirty="0">
                <a:solidFill>
                  <a:srgbClr val="0D0D0D"/>
                </a:solidFill>
                <a:effectLst/>
                <a:highlight>
                  <a:srgbClr val="FFFFFF"/>
                </a:highlight>
                <a:latin typeface="Söhne"/>
              </a:rPr>
              <a:t>Voting Mechanisms:</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Proposal Voting:</a:t>
            </a:r>
            <a:r>
              <a:rPr lang="en-GB" sz="1400" b="0" i="0" dirty="0">
                <a:solidFill>
                  <a:srgbClr val="0D0D0D"/>
                </a:solidFill>
                <a:effectLst/>
                <a:highlight>
                  <a:srgbClr val="FFFFFF"/>
                </a:highlight>
                <a:latin typeface="Söhne"/>
              </a:rPr>
              <a:t> Smart contracts facilitate proposal submission and voting mechanisms within DAOs. Members can submit proposals for funding, policy changes, project initiatives, and other governance matters. Smart contracts manage the voting process, tally votes, and execute decisions based on predefined rules.</a:t>
            </a:r>
          </a:p>
          <a:p>
            <a:pPr marL="457200" lvl="1" indent="0" algn="l">
              <a:buNone/>
            </a:pPr>
            <a:r>
              <a:rPr lang="en-GB" sz="1400" b="1" i="0" dirty="0">
                <a:solidFill>
                  <a:srgbClr val="0D0D0D"/>
                </a:solidFill>
                <a:effectLst/>
                <a:highlight>
                  <a:srgbClr val="FFFFFF"/>
                </a:highlight>
                <a:latin typeface="Söhne"/>
              </a:rPr>
              <a:t>Quorum Requirements:</a:t>
            </a:r>
            <a:r>
              <a:rPr lang="en-GB" sz="1400" b="0" i="0" dirty="0">
                <a:solidFill>
                  <a:srgbClr val="0D0D0D"/>
                </a:solidFill>
                <a:effectLst/>
                <a:highlight>
                  <a:srgbClr val="FFFFFF"/>
                </a:highlight>
                <a:latin typeface="Söhne"/>
              </a:rPr>
              <a:t> Smart contracts enforce quorum requirements for valid votes, ensuring that a minimum percentage of eligible members participate in voting processes. Quorum rules can be customized based on DAO governance models.</a:t>
            </a:r>
          </a:p>
          <a:p>
            <a:pPr marL="457200" lvl="1" indent="0" algn="l">
              <a:buNone/>
            </a:pPr>
            <a:r>
              <a:rPr lang="en-GB" sz="1400" b="1" i="0" dirty="0">
                <a:solidFill>
                  <a:srgbClr val="0D0D0D"/>
                </a:solidFill>
                <a:effectLst/>
                <a:highlight>
                  <a:srgbClr val="FFFFFF"/>
                </a:highlight>
                <a:latin typeface="Söhne"/>
              </a:rPr>
              <a:t>Decision Thresholds:</a:t>
            </a:r>
            <a:r>
              <a:rPr lang="en-GB" sz="1400" b="0" i="0" dirty="0">
                <a:solidFill>
                  <a:srgbClr val="0D0D0D"/>
                </a:solidFill>
                <a:effectLst/>
                <a:highlight>
                  <a:srgbClr val="FFFFFF"/>
                </a:highlight>
                <a:latin typeface="Söhne"/>
              </a:rPr>
              <a:t> Smart contracts define decision thresholds for passing proposals. Thresholds can be majority votes, supermajority votes, or other consensus mechanisms determined by the DAO's governance rules.</a:t>
            </a:r>
          </a:p>
          <a:p>
            <a:pPr algn="l">
              <a:buFont typeface="+mj-lt"/>
              <a:buAutoNum type="arabicPeriod"/>
            </a:pPr>
            <a:r>
              <a:rPr lang="en-GB" sz="1400" b="1" i="0" dirty="0">
                <a:solidFill>
                  <a:srgbClr val="0D0D0D"/>
                </a:solidFill>
                <a:effectLst/>
                <a:highlight>
                  <a:srgbClr val="FFFFFF"/>
                </a:highlight>
                <a:latin typeface="Söhne"/>
              </a:rPr>
              <a:t>Transparent Governance:</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Auditability:</a:t>
            </a:r>
            <a:r>
              <a:rPr lang="en-GB" sz="1400" b="0" i="0" dirty="0">
                <a:solidFill>
                  <a:srgbClr val="0D0D0D"/>
                </a:solidFill>
                <a:effectLst/>
                <a:highlight>
                  <a:srgbClr val="FFFFFF"/>
                </a:highlight>
                <a:latin typeface="Söhne"/>
              </a:rPr>
              <a:t> Smart contracts maintain transparent and auditable records of governance activities, including proposal submissions, voting outcomes, decision execution, and fund allocations. The immutability of blockchain ensures tamper-proof audit trails.</a:t>
            </a:r>
          </a:p>
          <a:p>
            <a:pPr marL="457200" lvl="1" indent="0" algn="l">
              <a:buNone/>
            </a:pPr>
            <a:r>
              <a:rPr lang="en-GB" sz="1400" b="1" i="0" dirty="0">
                <a:solidFill>
                  <a:srgbClr val="0D0D0D"/>
                </a:solidFill>
                <a:effectLst/>
                <a:highlight>
                  <a:srgbClr val="FFFFFF"/>
                </a:highlight>
                <a:latin typeface="Söhne"/>
              </a:rPr>
              <a:t>Transparency:</a:t>
            </a:r>
            <a:r>
              <a:rPr lang="en-GB" sz="1400" b="0" i="0" dirty="0">
                <a:solidFill>
                  <a:srgbClr val="0D0D0D"/>
                </a:solidFill>
                <a:effectLst/>
                <a:highlight>
                  <a:srgbClr val="FFFFFF"/>
                </a:highlight>
                <a:latin typeface="Söhne"/>
              </a:rPr>
              <a:t> Smart contracts enable transparent governance by providing real-time access to governance processes, voting results, and decision-making procedures. Members can monitor governance activities and participate in discussions openly</a:t>
            </a:r>
            <a:r>
              <a:rPr lang="tr-TR" sz="1400" dirty="0">
                <a:solidFill>
                  <a:srgbClr val="0D0D0D"/>
                </a:solidFill>
                <a:highlight>
                  <a:srgbClr val="FFFFFF"/>
                </a:highlight>
                <a:latin typeface="Söhne"/>
              </a:rPr>
              <a:t>.</a:t>
            </a:r>
            <a:endParaRPr lang="tr-TR" sz="1400" b="0" i="0" dirty="0">
              <a:solidFill>
                <a:srgbClr val="0D0D0D"/>
              </a:solidFill>
              <a:effectLst/>
              <a:highlight>
                <a:srgbClr val="FFFFFF"/>
              </a:highlight>
              <a:latin typeface="Söhne"/>
            </a:endParaRPr>
          </a:p>
        </p:txBody>
      </p:sp>
      <p:sp>
        <p:nvSpPr>
          <p:cNvPr id="4" name="Slayt Numarası Yer Tutucusu 3">
            <a:extLst>
              <a:ext uri="{FF2B5EF4-FFF2-40B4-BE49-F238E27FC236}">
                <a16:creationId xmlns:a16="http://schemas.microsoft.com/office/drawing/2014/main" id="{4EAF7AA4-462D-7524-1CAB-E381E43399AA}"/>
              </a:ext>
            </a:extLst>
          </p:cNvPr>
          <p:cNvSpPr>
            <a:spLocks noGrp="1"/>
          </p:cNvSpPr>
          <p:nvPr>
            <p:ph type="sldNum" sz="quarter" idx="12"/>
          </p:nvPr>
        </p:nvSpPr>
        <p:spPr/>
        <p:txBody>
          <a:bodyPr/>
          <a:lstStyle/>
          <a:p>
            <a:fld id="{2926B2C5-729E-49C2-AB30-FB04D85775A3}" type="slidenum">
              <a:rPr lang="tr-TR" smtClean="0"/>
              <a:t>29</a:t>
            </a:fld>
            <a:endParaRPr lang="tr-TR" dirty="0"/>
          </a:p>
        </p:txBody>
      </p:sp>
      <p:pic>
        <p:nvPicPr>
          <p:cNvPr id="6146" name="Picture 2" descr="Voting on mobile devices increases election turnout | University of Chicago  News">
            <a:extLst>
              <a:ext uri="{FF2B5EF4-FFF2-40B4-BE49-F238E27FC236}">
                <a16:creationId xmlns:a16="http://schemas.microsoft.com/office/drawing/2014/main" id="{5D42CAE1-3313-556D-3F74-BB6F5ADB9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8429" y="2389650"/>
            <a:ext cx="2688771" cy="151208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The Future of Work Requires More Transparent Management - Spiceworks">
            <a:extLst>
              <a:ext uri="{FF2B5EF4-FFF2-40B4-BE49-F238E27FC236}">
                <a16:creationId xmlns:a16="http://schemas.microsoft.com/office/drawing/2014/main" id="{C748FAC3-433E-BA9F-3E7F-51AF1A97901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6150" name="Picture 6" descr="The Future of Work Requires More Transparent Management - Spiceworks">
            <a:extLst>
              <a:ext uri="{FF2B5EF4-FFF2-40B4-BE49-F238E27FC236}">
                <a16:creationId xmlns:a16="http://schemas.microsoft.com/office/drawing/2014/main" id="{CFA5D1E1-E8D6-E42B-F725-272A1EAE3E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8429" y="4670806"/>
            <a:ext cx="2560864" cy="1280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398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D2344B9-3168-DE42-ABE7-8CBB96FBCEBC}"/>
              </a:ext>
            </a:extLst>
          </p:cNvPr>
          <p:cNvSpPr>
            <a:spLocks noGrp="1"/>
          </p:cNvSpPr>
          <p:nvPr>
            <p:ph idx="1"/>
          </p:nvPr>
        </p:nvSpPr>
        <p:spPr/>
        <p:txBody>
          <a:bodyPr>
            <a:normAutofit/>
          </a:bodyPr>
          <a:lstStyle/>
          <a:p>
            <a:pPr marL="0" indent="0" algn="l">
              <a:buNone/>
            </a:pPr>
            <a:r>
              <a:rPr lang="tr-TR" sz="2000" b="0" i="0" dirty="0">
                <a:solidFill>
                  <a:srgbClr val="0D0D0D"/>
                </a:solidFill>
                <a:effectLst/>
                <a:highlight>
                  <a:srgbClr val="FFFFFF"/>
                </a:highlight>
                <a:latin typeface="Söhne"/>
              </a:rPr>
              <a:t>S</a:t>
            </a:r>
            <a:r>
              <a:rPr lang="en-GB" sz="2000" b="0" i="0" dirty="0" err="1">
                <a:solidFill>
                  <a:srgbClr val="0D0D0D"/>
                </a:solidFill>
                <a:effectLst/>
                <a:highlight>
                  <a:srgbClr val="FFFFFF"/>
                </a:highlight>
                <a:latin typeface="Söhne"/>
              </a:rPr>
              <a:t>ome</a:t>
            </a:r>
            <a:r>
              <a:rPr lang="en-GB" sz="2000" b="0" i="0" dirty="0">
                <a:solidFill>
                  <a:srgbClr val="0D0D0D"/>
                </a:solidFill>
                <a:effectLst/>
                <a:highlight>
                  <a:srgbClr val="FFFFFF"/>
                </a:highlight>
                <a:latin typeface="Söhne"/>
              </a:rPr>
              <a:t> key points about smart contracts:</a:t>
            </a:r>
          </a:p>
          <a:p>
            <a:pPr algn="l">
              <a:buFont typeface="+mj-lt"/>
              <a:buAutoNum type="arabicPeriod"/>
            </a:pPr>
            <a:r>
              <a:rPr lang="en-GB" sz="2000" b="1" i="0" dirty="0">
                <a:solidFill>
                  <a:srgbClr val="0D0D0D"/>
                </a:solidFill>
                <a:effectLst/>
                <a:highlight>
                  <a:srgbClr val="FFFFFF"/>
                </a:highlight>
                <a:latin typeface="Söhne"/>
              </a:rPr>
              <a:t>Self-executing:</a:t>
            </a:r>
            <a:r>
              <a:rPr lang="en-GB" sz="2000" b="0" i="0" dirty="0">
                <a:solidFill>
                  <a:srgbClr val="0D0D0D"/>
                </a:solidFill>
                <a:effectLst/>
                <a:highlight>
                  <a:srgbClr val="FFFFFF"/>
                </a:highlight>
                <a:latin typeface="Söhne"/>
              </a:rPr>
              <a:t> Once deployed on the blockchain, smart contracts automatically execute their terms when specific conditions are met. This automation reduces the need for manual intervention.</a:t>
            </a:r>
          </a:p>
          <a:p>
            <a:pPr algn="l">
              <a:buFont typeface="+mj-lt"/>
              <a:buAutoNum type="arabicPeriod"/>
            </a:pPr>
            <a:r>
              <a:rPr lang="en-GB" sz="2000" b="1" i="0" dirty="0">
                <a:solidFill>
                  <a:srgbClr val="0D0D0D"/>
                </a:solidFill>
                <a:effectLst/>
                <a:highlight>
                  <a:srgbClr val="FFFFFF"/>
                </a:highlight>
                <a:latin typeface="Söhne"/>
              </a:rPr>
              <a:t>Code-based:</a:t>
            </a:r>
            <a:r>
              <a:rPr lang="en-GB" sz="2000" b="0" i="0" dirty="0">
                <a:solidFill>
                  <a:srgbClr val="0D0D0D"/>
                </a:solidFill>
                <a:effectLst/>
                <a:highlight>
                  <a:srgbClr val="FFFFFF"/>
                </a:highlight>
                <a:latin typeface="Söhne"/>
              </a:rPr>
              <a:t> Smart contracts are written in programming languages specifically designed for them, such as Solidity for Ethereum. The contract's logic is encoded into the code, ensuring accuracy and consistency in execution.</a:t>
            </a:r>
            <a:endParaRPr lang="tr-TR" sz="2000" b="0" i="0" dirty="0">
              <a:solidFill>
                <a:srgbClr val="0D0D0D"/>
              </a:solidFill>
              <a:effectLst/>
              <a:highlight>
                <a:srgbClr val="FFFFFF"/>
              </a:highlight>
              <a:latin typeface="Söhne"/>
            </a:endParaRPr>
          </a:p>
          <a:p>
            <a:pPr algn="l">
              <a:buFont typeface="+mj-lt"/>
              <a:buAutoNum type="arabicPeriod"/>
            </a:pPr>
            <a:r>
              <a:rPr lang="en-GB" sz="2000" b="1" i="0" dirty="0">
                <a:solidFill>
                  <a:srgbClr val="0D0D0D"/>
                </a:solidFill>
                <a:effectLst/>
                <a:highlight>
                  <a:srgbClr val="FFFFFF"/>
                </a:highlight>
                <a:latin typeface="Söhne"/>
              </a:rPr>
              <a:t>Blockchain-based:</a:t>
            </a:r>
            <a:r>
              <a:rPr lang="en-GB" sz="2000" b="0" i="0" dirty="0">
                <a:solidFill>
                  <a:srgbClr val="0D0D0D"/>
                </a:solidFill>
                <a:effectLst/>
                <a:highlight>
                  <a:srgbClr val="FFFFFF"/>
                </a:highlight>
                <a:latin typeface="Söhne"/>
              </a:rPr>
              <a:t> Smart contracts operate on blockchain platforms like Ethereum. This means that contract execution and data storage are decentralized and distributed across the blockchain network, enhancing security and trust.</a:t>
            </a:r>
            <a:endParaRPr lang="tr-TR" sz="2000" b="1" i="0" dirty="0">
              <a:solidFill>
                <a:srgbClr val="0D0D0D"/>
              </a:solidFill>
              <a:effectLst/>
              <a:highlight>
                <a:srgbClr val="FFFFFF"/>
              </a:highlight>
              <a:latin typeface="Söhne"/>
            </a:endParaRPr>
          </a:p>
          <a:p>
            <a:pPr algn="l">
              <a:buFont typeface="+mj-lt"/>
              <a:buAutoNum type="arabicPeriod"/>
            </a:pPr>
            <a:endParaRPr lang="en-GB" sz="2000" b="0" i="0" dirty="0">
              <a:solidFill>
                <a:srgbClr val="0D0D0D"/>
              </a:solidFill>
              <a:effectLst/>
              <a:highlight>
                <a:srgbClr val="FFFFFF"/>
              </a:highlight>
              <a:latin typeface="Söhne"/>
            </a:endParaRPr>
          </a:p>
          <a:p>
            <a:endParaRPr lang="tr-TR" sz="2000" dirty="0"/>
          </a:p>
        </p:txBody>
      </p:sp>
      <p:sp>
        <p:nvSpPr>
          <p:cNvPr id="4" name="Slayt Numarası Yer Tutucusu 3">
            <a:extLst>
              <a:ext uri="{FF2B5EF4-FFF2-40B4-BE49-F238E27FC236}">
                <a16:creationId xmlns:a16="http://schemas.microsoft.com/office/drawing/2014/main" id="{9A1E4C03-55B2-B7FB-9A08-04BB841E56D0}"/>
              </a:ext>
            </a:extLst>
          </p:cNvPr>
          <p:cNvSpPr>
            <a:spLocks noGrp="1"/>
          </p:cNvSpPr>
          <p:nvPr>
            <p:ph type="sldNum" sz="quarter" idx="12"/>
          </p:nvPr>
        </p:nvSpPr>
        <p:spPr/>
        <p:txBody>
          <a:bodyPr/>
          <a:lstStyle/>
          <a:p>
            <a:fld id="{2926B2C5-729E-49C2-AB30-FB04D85775A3}" type="slidenum">
              <a:rPr lang="tr-TR" smtClean="0"/>
              <a:t>3</a:t>
            </a:fld>
            <a:endParaRPr lang="tr-TR" dirty="0"/>
          </a:p>
        </p:txBody>
      </p:sp>
      <p:sp>
        <p:nvSpPr>
          <p:cNvPr id="5" name="Başlık 1">
            <a:extLst>
              <a:ext uri="{FF2B5EF4-FFF2-40B4-BE49-F238E27FC236}">
                <a16:creationId xmlns:a16="http://schemas.microsoft.com/office/drawing/2014/main" id="{726E1BA2-470F-6E22-02B3-6471F1A17676}"/>
              </a:ext>
            </a:extLst>
          </p:cNvPr>
          <p:cNvSpPr>
            <a:spLocks noGrp="1"/>
          </p:cNvSpPr>
          <p:nvPr>
            <p:ph type="title"/>
          </p:nvPr>
        </p:nvSpPr>
        <p:spPr>
          <a:xfrm>
            <a:off x="838199" y="365126"/>
            <a:ext cx="10806113" cy="801066"/>
          </a:xfrm>
        </p:spPr>
        <p:txBody>
          <a:bodyPr>
            <a:normAutofit/>
          </a:bodyPr>
          <a:lstStyle/>
          <a:p>
            <a:r>
              <a:rPr lang="tr-TR" dirty="0" err="1"/>
              <a:t>What</a:t>
            </a:r>
            <a:r>
              <a:rPr lang="tr-TR" dirty="0"/>
              <a:t> </a:t>
            </a:r>
            <a:r>
              <a:rPr lang="tr-TR" dirty="0" err="1"/>
              <a:t>Are</a:t>
            </a:r>
            <a:r>
              <a:rPr lang="tr-TR" dirty="0"/>
              <a:t> Smart </a:t>
            </a:r>
            <a:r>
              <a:rPr lang="tr-TR" dirty="0" err="1"/>
              <a:t>Contracts</a:t>
            </a:r>
            <a:r>
              <a:rPr lang="tr-TR" dirty="0"/>
              <a:t>?</a:t>
            </a:r>
          </a:p>
        </p:txBody>
      </p:sp>
    </p:spTree>
    <p:extLst>
      <p:ext uri="{BB962C8B-B14F-4D97-AF65-F5344CB8AC3E}">
        <p14:creationId xmlns:p14="http://schemas.microsoft.com/office/powerpoint/2010/main" val="2174263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D536BB-AF16-1E4C-0CAC-002D336635BD}"/>
              </a:ext>
            </a:extLst>
          </p:cNvPr>
          <p:cNvSpPr>
            <a:spLocks noGrp="1"/>
          </p:cNvSpPr>
          <p:nvPr>
            <p:ph type="title"/>
          </p:nvPr>
        </p:nvSpPr>
        <p:spPr>
          <a:xfrm>
            <a:off x="0" y="404882"/>
            <a:ext cx="12192000"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err="1"/>
              <a:t>Governance</a:t>
            </a:r>
            <a:r>
              <a:rPr lang="tr-TR" sz="3200" dirty="0"/>
              <a:t> </a:t>
            </a:r>
            <a:r>
              <a:rPr lang="tr-TR" sz="3200" dirty="0" err="1"/>
              <a:t>and</a:t>
            </a:r>
            <a:r>
              <a:rPr lang="tr-TR" sz="3200" dirty="0"/>
              <a:t> </a:t>
            </a:r>
            <a:r>
              <a:rPr lang="tr-TR" sz="3200" dirty="0" err="1"/>
              <a:t>Decision-Making</a:t>
            </a:r>
            <a:endParaRPr lang="tr-TR" sz="3200" dirty="0"/>
          </a:p>
        </p:txBody>
      </p:sp>
      <p:sp>
        <p:nvSpPr>
          <p:cNvPr id="3" name="İçerik Yer Tutucusu 2">
            <a:extLst>
              <a:ext uri="{FF2B5EF4-FFF2-40B4-BE49-F238E27FC236}">
                <a16:creationId xmlns:a16="http://schemas.microsoft.com/office/drawing/2014/main" id="{B3AE5AAE-6C3A-8B86-76AD-51BBF12E7A74}"/>
              </a:ext>
            </a:extLst>
          </p:cNvPr>
          <p:cNvSpPr>
            <a:spLocks noGrp="1"/>
          </p:cNvSpPr>
          <p:nvPr>
            <p:ph idx="1"/>
          </p:nvPr>
        </p:nvSpPr>
        <p:spPr>
          <a:xfrm>
            <a:off x="500741" y="1444487"/>
            <a:ext cx="7892145" cy="4732476"/>
          </a:xfrm>
        </p:spPr>
        <p:txBody>
          <a:bodyPr>
            <a:noAutofit/>
          </a:bodyPr>
          <a:lstStyle/>
          <a:p>
            <a:pPr marL="342900" indent="-342900" algn="l">
              <a:buFont typeface="+mj-lt"/>
              <a:buAutoNum type="arabicPeriod" startAt="3"/>
            </a:pPr>
            <a:r>
              <a:rPr lang="en-GB" sz="1400" b="1" i="0" dirty="0">
                <a:solidFill>
                  <a:srgbClr val="0D0D0D"/>
                </a:solidFill>
                <a:effectLst/>
                <a:highlight>
                  <a:srgbClr val="FFFFFF"/>
                </a:highlight>
                <a:latin typeface="Söhne"/>
              </a:rPr>
              <a:t>Token-Based Governance:</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Token Voting:</a:t>
            </a:r>
            <a:r>
              <a:rPr lang="en-GB" sz="1400" b="0" i="0" dirty="0">
                <a:solidFill>
                  <a:srgbClr val="0D0D0D"/>
                </a:solidFill>
                <a:effectLst/>
                <a:highlight>
                  <a:srgbClr val="FFFFFF"/>
                </a:highlight>
                <a:latin typeface="Söhne"/>
              </a:rPr>
              <a:t> Smart contracts link governance rights to token ownership within DAOs. Token holders have voting power proportional to their token holdings, allowing for decentralized decision-making based on stakeholder interests.</a:t>
            </a:r>
          </a:p>
          <a:p>
            <a:pPr marL="457200" lvl="1" indent="0" algn="l">
              <a:buNone/>
            </a:pPr>
            <a:r>
              <a:rPr lang="en-GB" sz="1400" b="1" i="0" dirty="0">
                <a:solidFill>
                  <a:srgbClr val="0D0D0D"/>
                </a:solidFill>
                <a:effectLst/>
                <a:highlight>
                  <a:srgbClr val="FFFFFF"/>
                </a:highlight>
                <a:latin typeface="Söhne"/>
              </a:rPr>
              <a:t>Token Staking:</a:t>
            </a:r>
            <a:r>
              <a:rPr lang="en-GB" sz="1400" b="0" i="0" dirty="0">
                <a:solidFill>
                  <a:srgbClr val="0D0D0D"/>
                </a:solidFill>
                <a:effectLst/>
                <a:highlight>
                  <a:srgbClr val="FFFFFF"/>
                </a:highlight>
                <a:latin typeface="Söhne"/>
              </a:rPr>
              <a:t> Smart contracts manage token staking mechanisms where members stake tokens as a form of commitment or endorsement for proposals. Staking can influence voting weight, reputation scores, and participation incentives.</a:t>
            </a:r>
          </a:p>
          <a:p>
            <a:pPr marL="457200" lvl="1" indent="0" algn="l">
              <a:buNone/>
            </a:pPr>
            <a:endParaRPr lang="tr-TR" sz="1400" b="0" i="0" dirty="0">
              <a:solidFill>
                <a:srgbClr val="0D0D0D"/>
              </a:solidFill>
              <a:effectLst/>
              <a:highlight>
                <a:srgbClr val="FFFFFF"/>
              </a:highlight>
              <a:latin typeface="Söhne"/>
            </a:endParaRPr>
          </a:p>
          <a:p>
            <a:pPr marL="342900" indent="-342900" algn="l">
              <a:buFont typeface="+mj-lt"/>
              <a:buAutoNum type="arabicPeriod" startAt="4"/>
            </a:pPr>
            <a:r>
              <a:rPr lang="en-GB" sz="1400" b="1" i="0" dirty="0">
                <a:solidFill>
                  <a:srgbClr val="0D0D0D"/>
                </a:solidFill>
                <a:effectLst/>
                <a:highlight>
                  <a:srgbClr val="FFFFFF"/>
                </a:highlight>
                <a:latin typeface="Söhne"/>
              </a:rPr>
              <a:t>Dynamic Governance Rules:</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Parameter Updates:</a:t>
            </a:r>
            <a:r>
              <a:rPr lang="en-GB" sz="1400" b="0" i="0" dirty="0">
                <a:solidFill>
                  <a:srgbClr val="0D0D0D"/>
                </a:solidFill>
                <a:effectLst/>
                <a:highlight>
                  <a:srgbClr val="FFFFFF"/>
                </a:highlight>
                <a:latin typeface="Söhne"/>
              </a:rPr>
              <a:t> Smart contracts enable dynamic governance rules by allowing parameter updates based on DAO consensus. Governance parameters such as voting periods, decision thresholds, quorum levels, and governance structures can be modified through governance proposals and votes.</a:t>
            </a:r>
          </a:p>
          <a:p>
            <a:pPr marL="457200" lvl="1" indent="0" algn="l">
              <a:buNone/>
            </a:pPr>
            <a:r>
              <a:rPr lang="en-GB" sz="1400" b="1" i="0" dirty="0">
                <a:solidFill>
                  <a:srgbClr val="0D0D0D"/>
                </a:solidFill>
                <a:effectLst/>
                <a:highlight>
                  <a:srgbClr val="FFFFFF"/>
                </a:highlight>
                <a:latin typeface="Söhne"/>
              </a:rPr>
              <a:t>Adaptive Governance:</a:t>
            </a:r>
            <a:r>
              <a:rPr lang="en-GB" sz="1400" b="0" i="0" dirty="0">
                <a:solidFill>
                  <a:srgbClr val="0D0D0D"/>
                </a:solidFill>
                <a:effectLst/>
                <a:highlight>
                  <a:srgbClr val="FFFFFF"/>
                </a:highlight>
                <a:latin typeface="Söhne"/>
              </a:rPr>
              <a:t> Smart contracts support adaptive governance models where governance rules evolve based on community feedback, market conditions, and DAO performance metrics. Adaptive governance mechanisms enable DAOs to remain agile and responsive to changing needs.</a:t>
            </a:r>
          </a:p>
          <a:p>
            <a:pPr marL="457200" lvl="1" indent="0" algn="l">
              <a:buNone/>
            </a:pPr>
            <a:endParaRPr lang="en-GB" sz="1400" b="0" i="0" dirty="0">
              <a:solidFill>
                <a:srgbClr val="0D0D0D"/>
              </a:solidFill>
              <a:effectLst/>
              <a:highlight>
                <a:srgbClr val="FFFFFF"/>
              </a:highlight>
              <a:latin typeface="Söhne"/>
            </a:endParaRPr>
          </a:p>
        </p:txBody>
      </p:sp>
      <p:sp>
        <p:nvSpPr>
          <p:cNvPr id="4" name="Slayt Numarası Yer Tutucusu 3">
            <a:extLst>
              <a:ext uri="{FF2B5EF4-FFF2-40B4-BE49-F238E27FC236}">
                <a16:creationId xmlns:a16="http://schemas.microsoft.com/office/drawing/2014/main" id="{4EAF7AA4-462D-7524-1CAB-E381E43399AA}"/>
              </a:ext>
            </a:extLst>
          </p:cNvPr>
          <p:cNvSpPr>
            <a:spLocks noGrp="1"/>
          </p:cNvSpPr>
          <p:nvPr>
            <p:ph type="sldNum" sz="quarter" idx="12"/>
          </p:nvPr>
        </p:nvSpPr>
        <p:spPr/>
        <p:txBody>
          <a:bodyPr/>
          <a:lstStyle/>
          <a:p>
            <a:fld id="{2926B2C5-729E-49C2-AB30-FB04D85775A3}" type="slidenum">
              <a:rPr lang="tr-TR" smtClean="0"/>
              <a:t>30</a:t>
            </a:fld>
            <a:endParaRPr lang="tr-TR" dirty="0"/>
          </a:p>
        </p:txBody>
      </p:sp>
      <p:pic>
        <p:nvPicPr>
          <p:cNvPr id="7170" name="Picture 2" descr="Understanding Governance Tokens: A Tangem Blog Article">
            <a:extLst>
              <a:ext uri="{FF2B5EF4-FFF2-40B4-BE49-F238E27FC236}">
                <a16:creationId xmlns:a16="http://schemas.microsoft.com/office/drawing/2014/main" id="{F7DF2CDC-85D8-48AB-523E-9AACA2758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9891" y="1444487"/>
            <a:ext cx="2961368" cy="174673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ynamic parameter Stock Vector Images - Alamy">
            <a:extLst>
              <a:ext uri="{FF2B5EF4-FFF2-40B4-BE49-F238E27FC236}">
                <a16:creationId xmlns:a16="http://schemas.microsoft.com/office/drawing/2014/main" id="{8A2A7A25-DF76-E338-8136-FB0C45F344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841"/>
          <a:stretch/>
        </p:blipFill>
        <p:spPr bwMode="auto">
          <a:xfrm>
            <a:off x="9143549" y="3666776"/>
            <a:ext cx="2152209" cy="2074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426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D536BB-AF16-1E4C-0CAC-002D336635BD}"/>
              </a:ext>
            </a:extLst>
          </p:cNvPr>
          <p:cNvSpPr>
            <a:spLocks noGrp="1"/>
          </p:cNvSpPr>
          <p:nvPr>
            <p:ph type="title"/>
          </p:nvPr>
        </p:nvSpPr>
        <p:spPr>
          <a:xfrm>
            <a:off x="0" y="404882"/>
            <a:ext cx="12192000"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err="1"/>
              <a:t>Governance</a:t>
            </a:r>
            <a:r>
              <a:rPr lang="tr-TR" sz="3200" dirty="0"/>
              <a:t> </a:t>
            </a:r>
            <a:r>
              <a:rPr lang="tr-TR" sz="3200" dirty="0" err="1"/>
              <a:t>and</a:t>
            </a:r>
            <a:r>
              <a:rPr lang="tr-TR" sz="3200" dirty="0"/>
              <a:t> </a:t>
            </a:r>
            <a:r>
              <a:rPr lang="tr-TR" sz="3200" dirty="0" err="1"/>
              <a:t>Decision-Making</a:t>
            </a:r>
            <a:endParaRPr lang="tr-TR" sz="3200" dirty="0"/>
          </a:p>
        </p:txBody>
      </p:sp>
      <p:sp>
        <p:nvSpPr>
          <p:cNvPr id="3" name="İçerik Yer Tutucusu 2">
            <a:extLst>
              <a:ext uri="{FF2B5EF4-FFF2-40B4-BE49-F238E27FC236}">
                <a16:creationId xmlns:a16="http://schemas.microsoft.com/office/drawing/2014/main" id="{B3AE5AAE-6C3A-8B86-76AD-51BBF12E7A74}"/>
              </a:ext>
            </a:extLst>
          </p:cNvPr>
          <p:cNvSpPr>
            <a:spLocks noGrp="1"/>
          </p:cNvSpPr>
          <p:nvPr>
            <p:ph idx="1"/>
          </p:nvPr>
        </p:nvSpPr>
        <p:spPr>
          <a:xfrm>
            <a:off x="457202" y="1444487"/>
            <a:ext cx="7532911" cy="4732476"/>
          </a:xfrm>
        </p:spPr>
        <p:txBody>
          <a:bodyPr>
            <a:noAutofit/>
          </a:bodyPr>
          <a:lstStyle/>
          <a:p>
            <a:pPr marL="342900" indent="-342900" algn="l">
              <a:buFont typeface="+mj-lt"/>
              <a:buAutoNum type="arabicPeriod" startAt="5"/>
            </a:pPr>
            <a:r>
              <a:rPr lang="en-GB" sz="1600" b="1" i="0" dirty="0">
                <a:solidFill>
                  <a:srgbClr val="0D0D0D"/>
                </a:solidFill>
                <a:effectLst/>
                <a:highlight>
                  <a:srgbClr val="FFFFFF"/>
                </a:highlight>
                <a:latin typeface="Söhne"/>
              </a:rPr>
              <a:t>Incentive Mechanisms: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Governance Tokens:</a:t>
            </a:r>
            <a:r>
              <a:rPr lang="en-GB" sz="1600" b="0" i="0" dirty="0">
                <a:solidFill>
                  <a:srgbClr val="0D0D0D"/>
                </a:solidFill>
                <a:effectLst/>
                <a:highlight>
                  <a:srgbClr val="FFFFFF"/>
                </a:highlight>
                <a:latin typeface="Söhne"/>
              </a:rPr>
              <a:t> Smart contracts issue governance tokens that represent voting rights and participation incentives within DAOs. Governance tokens may also provide access to exclusive benefits, rewards, or revenue sharing opportunities based on governance contributions.</a:t>
            </a:r>
          </a:p>
          <a:p>
            <a:pPr marL="457200" lvl="1" indent="0" algn="l">
              <a:buNone/>
            </a:pPr>
            <a:r>
              <a:rPr lang="en-GB" sz="1600" b="1" i="0" dirty="0">
                <a:solidFill>
                  <a:srgbClr val="0D0D0D"/>
                </a:solidFill>
                <a:effectLst/>
                <a:highlight>
                  <a:srgbClr val="FFFFFF"/>
                </a:highlight>
                <a:latin typeface="Söhne"/>
              </a:rPr>
              <a:t>Reward Distribution:</a:t>
            </a:r>
            <a:r>
              <a:rPr lang="en-GB" sz="1600" b="0" i="0" dirty="0">
                <a:solidFill>
                  <a:srgbClr val="0D0D0D"/>
                </a:solidFill>
                <a:effectLst/>
                <a:highlight>
                  <a:srgbClr val="FFFFFF"/>
                </a:highlight>
                <a:latin typeface="Söhne"/>
              </a:rPr>
              <a:t> Smart contracts automate reward distribution mechanisms for governance participants, rewarding active contributors, voters, and proposal initiators based on predefined reward algorithms and criteria.</a:t>
            </a:r>
            <a:endParaRPr lang="tr-TR" sz="1600" b="0" i="0" dirty="0">
              <a:solidFill>
                <a:srgbClr val="0D0D0D"/>
              </a:solidFill>
              <a:effectLst/>
              <a:highlight>
                <a:srgbClr val="FFFFFF"/>
              </a:highlight>
              <a:latin typeface="Söhne"/>
            </a:endParaRPr>
          </a:p>
          <a:p>
            <a:pPr marL="457200" lvl="1" indent="0" algn="l">
              <a:buNone/>
            </a:pPr>
            <a:endParaRPr lang="en-GB" sz="1600" b="0" i="0" dirty="0">
              <a:solidFill>
                <a:srgbClr val="0D0D0D"/>
              </a:solidFill>
              <a:effectLst/>
              <a:highlight>
                <a:srgbClr val="FFFFFF"/>
              </a:highlight>
              <a:latin typeface="Söhne"/>
            </a:endParaRPr>
          </a:p>
          <a:p>
            <a:pPr algn="l">
              <a:buFont typeface="+mj-lt"/>
              <a:buAutoNum type="arabicPeriod" startAt="5"/>
            </a:pPr>
            <a:r>
              <a:rPr lang="en-GB" sz="1600" b="1" i="0" dirty="0">
                <a:solidFill>
                  <a:srgbClr val="0D0D0D"/>
                </a:solidFill>
                <a:effectLst/>
                <a:highlight>
                  <a:srgbClr val="FFFFFF"/>
                </a:highlight>
                <a:latin typeface="Söhne"/>
              </a:rPr>
              <a:t>Decentralized Decision-Making:</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Collective Decision-Making:</a:t>
            </a:r>
            <a:r>
              <a:rPr lang="en-GB" sz="1600" b="0" i="0" dirty="0">
                <a:solidFill>
                  <a:srgbClr val="0D0D0D"/>
                </a:solidFill>
                <a:effectLst/>
                <a:highlight>
                  <a:srgbClr val="FFFFFF"/>
                </a:highlight>
                <a:latin typeface="Söhne"/>
              </a:rPr>
              <a:t> Smart contracts enable collective decision-making among DAO members, fostering decentralized governance structures. Members can propose, discuss, vote, and execute decisions autonomously without relying on centralized authorities.</a:t>
            </a:r>
          </a:p>
          <a:p>
            <a:pPr marL="457200" lvl="1" indent="0" algn="l">
              <a:buNone/>
            </a:pPr>
            <a:r>
              <a:rPr lang="en-GB" sz="1600" b="1" i="0" dirty="0">
                <a:solidFill>
                  <a:srgbClr val="0D0D0D"/>
                </a:solidFill>
                <a:effectLst/>
                <a:highlight>
                  <a:srgbClr val="FFFFFF"/>
                </a:highlight>
                <a:latin typeface="Söhne"/>
              </a:rPr>
              <a:t>Sybil Resistance:</a:t>
            </a:r>
            <a:r>
              <a:rPr lang="en-GB" sz="1600" b="0" i="0" dirty="0">
                <a:solidFill>
                  <a:srgbClr val="0D0D0D"/>
                </a:solidFill>
                <a:effectLst/>
                <a:highlight>
                  <a:srgbClr val="FFFFFF"/>
                </a:highlight>
                <a:latin typeface="Söhne"/>
              </a:rPr>
              <a:t> Smart contracts implement Sybil resistance mechanisms to prevent manipulation and vote buying by ensuring that each member's voting power is tied to genuine stake and contributions within the DAO.</a:t>
            </a:r>
          </a:p>
        </p:txBody>
      </p:sp>
      <p:sp>
        <p:nvSpPr>
          <p:cNvPr id="4" name="Slayt Numarası Yer Tutucusu 3">
            <a:extLst>
              <a:ext uri="{FF2B5EF4-FFF2-40B4-BE49-F238E27FC236}">
                <a16:creationId xmlns:a16="http://schemas.microsoft.com/office/drawing/2014/main" id="{4EAF7AA4-462D-7524-1CAB-E381E43399AA}"/>
              </a:ext>
            </a:extLst>
          </p:cNvPr>
          <p:cNvSpPr>
            <a:spLocks noGrp="1"/>
          </p:cNvSpPr>
          <p:nvPr>
            <p:ph type="sldNum" sz="quarter" idx="12"/>
          </p:nvPr>
        </p:nvSpPr>
        <p:spPr/>
        <p:txBody>
          <a:bodyPr/>
          <a:lstStyle/>
          <a:p>
            <a:fld id="{2926B2C5-729E-49C2-AB30-FB04D85775A3}" type="slidenum">
              <a:rPr lang="tr-TR" smtClean="0"/>
              <a:t>31</a:t>
            </a:fld>
            <a:endParaRPr lang="tr-TR" dirty="0"/>
          </a:p>
        </p:txBody>
      </p:sp>
      <p:pic>
        <p:nvPicPr>
          <p:cNvPr id="8194" name="Picture 2" descr="Incentive Programs - XPromos">
            <a:extLst>
              <a:ext uri="{FF2B5EF4-FFF2-40B4-BE49-F238E27FC236}">
                <a16:creationId xmlns:a16="http://schemas.microsoft.com/office/drawing/2014/main" id="{1EDE46F1-A4B8-501E-C35E-B04DC8578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914" y="1771569"/>
            <a:ext cx="2754086" cy="172399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ybil Attack Network Monotone Icon In Powerpoint Pptx Png And Editable Eps  Format">
            <a:extLst>
              <a:ext uri="{FF2B5EF4-FFF2-40B4-BE49-F238E27FC236}">
                <a16:creationId xmlns:a16="http://schemas.microsoft.com/office/drawing/2014/main" id="{12B68B74-8C15-6A07-9C46-DCA46CCA30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88" t="14248" r="14896"/>
          <a:stretch/>
        </p:blipFill>
        <p:spPr bwMode="auto">
          <a:xfrm>
            <a:off x="8365670" y="3897086"/>
            <a:ext cx="2525486" cy="1801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240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B30EFF-008B-9102-DC19-4D26C1661B06}"/>
              </a:ext>
            </a:extLst>
          </p:cNvPr>
          <p:cNvSpPr>
            <a:spLocks noGrp="1"/>
          </p:cNvSpPr>
          <p:nvPr>
            <p:ph type="title"/>
          </p:nvPr>
        </p:nvSpPr>
        <p:spPr>
          <a:xfrm>
            <a:off x="68826" y="365126"/>
            <a:ext cx="11965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DAO Case </a:t>
            </a:r>
            <a:r>
              <a:rPr lang="tr-TR" sz="3200" dirty="0" err="1"/>
              <a:t>Studies</a:t>
            </a:r>
            <a:endParaRPr lang="tr-TR" sz="3200" dirty="0"/>
          </a:p>
        </p:txBody>
      </p:sp>
      <p:sp>
        <p:nvSpPr>
          <p:cNvPr id="3" name="İçerik Yer Tutucusu 2">
            <a:extLst>
              <a:ext uri="{FF2B5EF4-FFF2-40B4-BE49-F238E27FC236}">
                <a16:creationId xmlns:a16="http://schemas.microsoft.com/office/drawing/2014/main" id="{BDF00962-51CD-1C5E-ED37-FCADEBC807E6}"/>
              </a:ext>
            </a:extLst>
          </p:cNvPr>
          <p:cNvSpPr>
            <a:spLocks noGrp="1"/>
          </p:cNvSpPr>
          <p:nvPr>
            <p:ph idx="1"/>
          </p:nvPr>
        </p:nvSpPr>
        <p:spPr>
          <a:xfrm>
            <a:off x="301157" y="2177143"/>
            <a:ext cx="8505386" cy="3956278"/>
          </a:xfrm>
        </p:spPr>
        <p:txBody>
          <a:bodyPr>
            <a:normAutofit/>
          </a:bodyPr>
          <a:lstStyle/>
          <a:p>
            <a:pPr algn="l">
              <a:buFont typeface="+mj-lt"/>
              <a:buAutoNum type="arabicPeriod"/>
            </a:pPr>
            <a:r>
              <a:rPr lang="en-GB" sz="1700" b="1" i="0" dirty="0">
                <a:solidFill>
                  <a:srgbClr val="0D0D0D"/>
                </a:solidFill>
                <a:effectLst/>
                <a:highlight>
                  <a:srgbClr val="FFFFFF"/>
                </a:highlight>
                <a:latin typeface="Söhne"/>
              </a:rPr>
              <a:t>The DAO (Decentralized Autonomous Organization):</a:t>
            </a:r>
            <a:endParaRPr lang="en-GB" sz="1700" b="0" i="0" dirty="0">
              <a:solidFill>
                <a:srgbClr val="0D0D0D"/>
              </a:solidFill>
              <a:effectLst/>
              <a:highlight>
                <a:srgbClr val="FFFFFF"/>
              </a:highlight>
              <a:latin typeface="Söhne"/>
            </a:endParaRPr>
          </a:p>
          <a:p>
            <a:pPr marL="457200" lvl="1" indent="0" algn="l">
              <a:buNone/>
            </a:pPr>
            <a:r>
              <a:rPr lang="en-GB" sz="1700" b="1" i="0" dirty="0">
                <a:solidFill>
                  <a:srgbClr val="0D0D0D"/>
                </a:solidFill>
                <a:effectLst/>
                <a:highlight>
                  <a:srgbClr val="FFFFFF"/>
                </a:highlight>
                <a:latin typeface="Söhne"/>
              </a:rPr>
              <a:t>Overview:</a:t>
            </a:r>
            <a:r>
              <a:rPr lang="en-GB" sz="1700" b="0" i="0" dirty="0">
                <a:solidFill>
                  <a:srgbClr val="0D0D0D"/>
                </a:solidFill>
                <a:effectLst/>
                <a:highlight>
                  <a:srgbClr val="FFFFFF"/>
                </a:highlight>
                <a:latin typeface="Söhne"/>
              </a:rPr>
              <a:t> The DAO was one of the earliest and most prominent DAOs launched on the Ethereum blockchain in 2016. It aimed to create a decentralized venture capital fund where token holders could vote on investment proposals and receive returns based on successful investments.</a:t>
            </a:r>
          </a:p>
          <a:p>
            <a:pPr marL="457200" lvl="1" indent="0" algn="l">
              <a:buNone/>
            </a:pPr>
            <a:r>
              <a:rPr lang="en-GB" sz="1700" b="1" i="0" dirty="0">
                <a:solidFill>
                  <a:srgbClr val="0D0D0D"/>
                </a:solidFill>
                <a:effectLst/>
                <a:highlight>
                  <a:srgbClr val="FFFFFF"/>
                </a:highlight>
                <a:latin typeface="Söhne"/>
              </a:rPr>
              <a:t>Smart Contract Features:</a:t>
            </a:r>
            <a:r>
              <a:rPr lang="en-GB" sz="1700" b="0" i="0" dirty="0">
                <a:solidFill>
                  <a:srgbClr val="0D0D0D"/>
                </a:solidFill>
                <a:effectLst/>
                <a:highlight>
                  <a:srgbClr val="FFFFFF"/>
                </a:highlight>
                <a:latin typeface="Söhne"/>
              </a:rPr>
              <a:t> The DAO's smart contracts facilitated proposal submission, voting, fund allocation, and dividend distribution. Members could propose investment opportunities, vote on proposals, and manage the DAO's investment portfolio autonomously.</a:t>
            </a:r>
          </a:p>
          <a:p>
            <a:pPr marL="457200" lvl="1" indent="0" algn="l">
              <a:buNone/>
            </a:pPr>
            <a:r>
              <a:rPr lang="en-GB" sz="1700" b="1" i="0" dirty="0">
                <a:solidFill>
                  <a:srgbClr val="0D0D0D"/>
                </a:solidFill>
                <a:effectLst/>
                <a:highlight>
                  <a:srgbClr val="FFFFFF"/>
                </a:highlight>
                <a:latin typeface="Söhne"/>
              </a:rPr>
              <a:t>Challenges:</a:t>
            </a:r>
            <a:r>
              <a:rPr lang="en-GB" sz="1700" b="0" i="0" dirty="0">
                <a:solidFill>
                  <a:srgbClr val="0D0D0D"/>
                </a:solidFill>
                <a:effectLst/>
                <a:highlight>
                  <a:srgbClr val="FFFFFF"/>
                </a:highlight>
                <a:latin typeface="Söhne"/>
              </a:rPr>
              <a:t> The DAO faced a significant security vulnerability in its smart contracts, leading to a major exploit and loss of funds. This incident highlighted the importance of rigorous smart contract audits, security best practices, and risk mitigation strategies in DAOs.</a:t>
            </a:r>
          </a:p>
          <a:p>
            <a:endParaRPr lang="tr-TR" dirty="0"/>
          </a:p>
        </p:txBody>
      </p:sp>
      <p:sp>
        <p:nvSpPr>
          <p:cNvPr id="4" name="Slayt Numarası Yer Tutucusu 3">
            <a:extLst>
              <a:ext uri="{FF2B5EF4-FFF2-40B4-BE49-F238E27FC236}">
                <a16:creationId xmlns:a16="http://schemas.microsoft.com/office/drawing/2014/main" id="{22E78948-6977-E0FB-EA68-244FF423C048}"/>
              </a:ext>
            </a:extLst>
          </p:cNvPr>
          <p:cNvSpPr>
            <a:spLocks noGrp="1"/>
          </p:cNvSpPr>
          <p:nvPr>
            <p:ph type="sldNum" sz="quarter" idx="12"/>
          </p:nvPr>
        </p:nvSpPr>
        <p:spPr/>
        <p:txBody>
          <a:bodyPr/>
          <a:lstStyle/>
          <a:p>
            <a:fld id="{2926B2C5-729E-49C2-AB30-FB04D85775A3}" type="slidenum">
              <a:rPr lang="tr-TR" smtClean="0"/>
              <a:t>32</a:t>
            </a:fld>
            <a:endParaRPr lang="tr-TR" dirty="0"/>
          </a:p>
        </p:txBody>
      </p:sp>
      <p:pic>
        <p:nvPicPr>
          <p:cNvPr id="9218" name="Picture 2" descr="What is a Decentralised Autonomous Organization (DAO)? - Blockgeeks">
            <a:extLst>
              <a:ext uri="{FF2B5EF4-FFF2-40B4-BE49-F238E27FC236}">
                <a16:creationId xmlns:a16="http://schemas.microsoft.com/office/drawing/2014/main" id="{FD8F6E18-553F-4FC8-7936-371669574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6468" y="2656115"/>
            <a:ext cx="2913439" cy="1785256"/>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076CC2C6-19A7-703D-9160-D9D07778DC42}"/>
              </a:ext>
            </a:extLst>
          </p:cNvPr>
          <p:cNvSpPr txBox="1"/>
          <p:nvPr/>
        </p:nvSpPr>
        <p:spPr>
          <a:xfrm>
            <a:off x="301157" y="1449488"/>
            <a:ext cx="11488072" cy="646331"/>
          </a:xfrm>
          <a:prstGeom prst="rect">
            <a:avLst/>
          </a:prstGeom>
          <a:noFill/>
        </p:spPr>
        <p:txBody>
          <a:bodyPr wrap="square">
            <a:spAutoFit/>
          </a:bodyPr>
          <a:lstStyle/>
          <a:p>
            <a:pPr marL="0" indent="0" algn="l">
              <a:buNone/>
            </a:pPr>
            <a:r>
              <a:rPr lang="tr-TR" sz="1800" b="0" i="0" dirty="0">
                <a:solidFill>
                  <a:srgbClr val="0D0D0D"/>
                </a:solidFill>
                <a:effectLst/>
                <a:highlight>
                  <a:srgbClr val="FFFFFF"/>
                </a:highlight>
                <a:latin typeface="Söhne"/>
              </a:rPr>
              <a:t>S</a:t>
            </a:r>
            <a:r>
              <a:rPr lang="en-GB" sz="1800" b="0" i="0" dirty="0" err="1">
                <a:solidFill>
                  <a:srgbClr val="0D0D0D"/>
                </a:solidFill>
                <a:effectLst/>
                <a:highlight>
                  <a:srgbClr val="FFFFFF"/>
                </a:highlight>
                <a:latin typeface="Söhne"/>
              </a:rPr>
              <a:t>ome</a:t>
            </a:r>
            <a:r>
              <a:rPr lang="en-GB" sz="1800" b="0" i="0" dirty="0">
                <a:solidFill>
                  <a:srgbClr val="0D0D0D"/>
                </a:solidFill>
                <a:effectLst/>
                <a:highlight>
                  <a:srgbClr val="FFFFFF"/>
                </a:highlight>
                <a:latin typeface="Söhne"/>
              </a:rPr>
              <a:t> real-world case studies showcasing the applications of smart contracts in Decentralized Autonomous Organizations (DAOs):</a:t>
            </a:r>
            <a:endParaRPr lang="tr-TR" sz="1800" b="0" i="0" dirty="0">
              <a:solidFill>
                <a:srgbClr val="0D0D0D"/>
              </a:solidFill>
              <a:effectLst/>
              <a:highlight>
                <a:srgbClr val="FFFFFF"/>
              </a:highlight>
              <a:latin typeface="Söhne"/>
            </a:endParaRPr>
          </a:p>
        </p:txBody>
      </p:sp>
    </p:spTree>
    <p:extLst>
      <p:ext uri="{BB962C8B-B14F-4D97-AF65-F5344CB8AC3E}">
        <p14:creationId xmlns:p14="http://schemas.microsoft.com/office/powerpoint/2010/main" val="2013735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B30EFF-008B-9102-DC19-4D26C1661B06}"/>
              </a:ext>
            </a:extLst>
          </p:cNvPr>
          <p:cNvSpPr>
            <a:spLocks noGrp="1"/>
          </p:cNvSpPr>
          <p:nvPr>
            <p:ph type="title"/>
          </p:nvPr>
        </p:nvSpPr>
        <p:spPr>
          <a:xfrm>
            <a:off x="68826" y="365126"/>
            <a:ext cx="11965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DAO Case </a:t>
            </a:r>
            <a:r>
              <a:rPr lang="tr-TR" sz="3200" dirty="0" err="1"/>
              <a:t>Studies</a:t>
            </a:r>
            <a:endParaRPr lang="tr-TR" sz="3200" dirty="0"/>
          </a:p>
        </p:txBody>
      </p:sp>
      <p:sp>
        <p:nvSpPr>
          <p:cNvPr id="3" name="İçerik Yer Tutucusu 2">
            <a:extLst>
              <a:ext uri="{FF2B5EF4-FFF2-40B4-BE49-F238E27FC236}">
                <a16:creationId xmlns:a16="http://schemas.microsoft.com/office/drawing/2014/main" id="{BDF00962-51CD-1C5E-ED37-FCADEBC807E6}"/>
              </a:ext>
            </a:extLst>
          </p:cNvPr>
          <p:cNvSpPr>
            <a:spLocks noGrp="1"/>
          </p:cNvSpPr>
          <p:nvPr>
            <p:ph idx="1"/>
          </p:nvPr>
        </p:nvSpPr>
        <p:spPr>
          <a:xfrm>
            <a:off x="420899" y="1553345"/>
            <a:ext cx="7416815" cy="4205198"/>
          </a:xfrm>
        </p:spPr>
        <p:txBody>
          <a:bodyPr>
            <a:noAutofit/>
          </a:bodyPr>
          <a:lstStyle/>
          <a:p>
            <a:pPr marL="0" indent="0" algn="l">
              <a:buNone/>
            </a:pPr>
            <a:r>
              <a:rPr lang="tr-TR" sz="1800" b="1" i="0" dirty="0">
                <a:solidFill>
                  <a:srgbClr val="0D0D0D"/>
                </a:solidFill>
                <a:effectLst/>
                <a:highlight>
                  <a:srgbClr val="FFFFFF"/>
                </a:highlight>
                <a:latin typeface="Söhne"/>
              </a:rPr>
              <a:t>2. </a:t>
            </a:r>
            <a:r>
              <a:rPr lang="en-GB" sz="1800" b="1" i="0" dirty="0" err="1">
                <a:solidFill>
                  <a:srgbClr val="0D0D0D"/>
                </a:solidFill>
                <a:effectLst/>
                <a:highlight>
                  <a:srgbClr val="FFFFFF"/>
                </a:highlight>
                <a:latin typeface="Söhne"/>
              </a:rPr>
              <a:t>MolochDAO</a:t>
            </a:r>
            <a:r>
              <a:rPr lang="en-GB" sz="1800" b="1" i="0" dirty="0">
                <a:solidFill>
                  <a:srgbClr val="0D0D0D"/>
                </a:solidFill>
                <a:effectLst/>
                <a:highlight>
                  <a:srgbClr val="FFFFFF"/>
                </a:highlight>
                <a:latin typeface="Söhne"/>
              </a:rPr>
              <a:t>:</a:t>
            </a:r>
            <a:endParaRPr lang="en-GB" sz="1800" b="0" i="0" dirty="0">
              <a:solidFill>
                <a:srgbClr val="0D0D0D"/>
              </a:solidFill>
              <a:effectLst/>
              <a:highlight>
                <a:srgbClr val="FFFFFF"/>
              </a:highlight>
              <a:latin typeface="Söhne"/>
            </a:endParaRPr>
          </a:p>
          <a:p>
            <a:pPr marL="457200" lvl="1" indent="0" algn="l">
              <a:buNone/>
            </a:pPr>
            <a:r>
              <a:rPr lang="en-GB" sz="1800" b="1" i="0" dirty="0">
                <a:solidFill>
                  <a:srgbClr val="0D0D0D"/>
                </a:solidFill>
                <a:effectLst/>
                <a:highlight>
                  <a:srgbClr val="FFFFFF"/>
                </a:highlight>
                <a:latin typeface="Söhne"/>
              </a:rPr>
              <a:t>Overview:</a:t>
            </a:r>
            <a:r>
              <a:rPr lang="en-GB" sz="1800" b="0" i="0" dirty="0">
                <a:solidFill>
                  <a:srgbClr val="0D0D0D"/>
                </a:solidFill>
                <a:effectLst/>
                <a:highlight>
                  <a:srgbClr val="FFFFFF"/>
                </a:highlight>
                <a:latin typeface="Söhne"/>
              </a:rPr>
              <a:t> </a:t>
            </a:r>
            <a:r>
              <a:rPr lang="en-GB" sz="1800" b="0" i="0" dirty="0" err="1">
                <a:solidFill>
                  <a:srgbClr val="0D0D0D"/>
                </a:solidFill>
                <a:effectLst/>
                <a:highlight>
                  <a:srgbClr val="FFFFFF"/>
                </a:highlight>
                <a:latin typeface="Söhne"/>
              </a:rPr>
              <a:t>MolochDAO</a:t>
            </a:r>
            <a:r>
              <a:rPr lang="en-GB" sz="1800" b="0" i="0" dirty="0">
                <a:solidFill>
                  <a:srgbClr val="0D0D0D"/>
                </a:solidFill>
                <a:effectLst/>
                <a:highlight>
                  <a:srgbClr val="FFFFFF"/>
                </a:highlight>
                <a:latin typeface="Söhne"/>
              </a:rPr>
              <a:t> is a decentralized grant-making DAO focused on funding Ethereum ecosystem projects. It allows members to pool funds, vote on grant proposals, and allocate grants to support development initiatives.</a:t>
            </a:r>
            <a:endParaRPr lang="tr-TR" sz="1800" b="0" i="0" dirty="0">
              <a:solidFill>
                <a:srgbClr val="0D0D0D"/>
              </a:solidFill>
              <a:effectLst/>
              <a:highlight>
                <a:srgbClr val="FFFFFF"/>
              </a:highlight>
              <a:latin typeface="Söhne"/>
            </a:endParaRPr>
          </a:p>
          <a:p>
            <a:pPr marL="457200" lvl="1" indent="0" algn="l">
              <a:buNone/>
            </a:pPr>
            <a:endParaRPr lang="en-GB" sz="1800" b="0" i="0" dirty="0">
              <a:solidFill>
                <a:srgbClr val="0D0D0D"/>
              </a:solidFill>
              <a:effectLst/>
              <a:highlight>
                <a:srgbClr val="FFFFFF"/>
              </a:highlight>
              <a:latin typeface="Söhne"/>
            </a:endParaRPr>
          </a:p>
          <a:p>
            <a:pPr marL="457200" lvl="1" indent="0" algn="l">
              <a:buNone/>
            </a:pPr>
            <a:r>
              <a:rPr lang="en-GB" sz="1800" b="1" i="0" dirty="0">
                <a:solidFill>
                  <a:srgbClr val="0D0D0D"/>
                </a:solidFill>
                <a:effectLst/>
                <a:highlight>
                  <a:srgbClr val="FFFFFF"/>
                </a:highlight>
                <a:latin typeface="Söhne"/>
              </a:rPr>
              <a:t>Smart Contract Features:</a:t>
            </a:r>
            <a:r>
              <a:rPr lang="en-GB" sz="1800" b="0" i="0" dirty="0">
                <a:solidFill>
                  <a:srgbClr val="0D0D0D"/>
                </a:solidFill>
                <a:effectLst/>
                <a:highlight>
                  <a:srgbClr val="FFFFFF"/>
                </a:highlight>
                <a:latin typeface="Söhne"/>
              </a:rPr>
              <a:t> </a:t>
            </a:r>
            <a:r>
              <a:rPr lang="en-GB" sz="1800" b="0" i="0" dirty="0" err="1">
                <a:solidFill>
                  <a:srgbClr val="0D0D0D"/>
                </a:solidFill>
                <a:effectLst/>
                <a:highlight>
                  <a:srgbClr val="FFFFFF"/>
                </a:highlight>
                <a:latin typeface="Söhne"/>
              </a:rPr>
              <a:t>MolochDAO's</a:t>
            </a:r>
            <a:r>
              <a:rPr lang="en-GB" sz="1800" b="0" i="0" dirty="0">
                <a:solidFill>
                  <a:srgbClr val="0D0D0D"/>
                </a:solidFill>
                <a:effectLst/>
                <a:highlight>
                  <a:srgbClr val="FFFFFF"/>
                </a:highlight>
                <a:latin typeface="Söhne"/>
              </a:rPr>
              <a:t> smart contracts manage membership, proposal submission, voting mechanisms, and fund disbursement. Members stake tokens to join the DAO and participate in governance decisions.</a:t>
            </a:r>
            <a:endParaRPr lang="tr-TR" sz="1800" b="0" i="0" dirty="0">
              <a:solidFill>
                <a:srgbClr val="0D0D0D"/>
              </a:solidFill>
              <a:effectLst/>
              <a:highlight>
                <a:srgbClr val="FFFFFF"/>
              </a:highlight>
              <a:latin typeface="Söhne"/>
            </a:endParaRPr>
          </a:p>
          <a:p>
            <a:pPr marL="457200" lvl="1" indent="0" algn="l">
              <a:buNone/>
            </a:pPr>
            <a:endParaRPr lang="en-GB" sz="1800" b="0" i="0" dirty="0">
              <a:solidFill>
                <a:srgbClr val="0D0D0D"/>
              </a:solidFill>
              <a:effectLst/>
              <a:highlight>
                <a:srgbClr val="FFFFFF"/>
              </a:highlight>
              <a:latin typeface="Söhne"/>
            </a:endParaRPr>
          </a:p>
          <a:p>
            <a:pPr marL="457200" lvl="1" indent="0" algn="l">
              <a:buNone/>
            </a:pPr>
            <a:r>
              <a:rPr lang="en-GB" sz="1800" b="1" i="0" dirty="0">
                <a:solidFill>
                  <a:srgbClr val="0D0D0D"/>
                </a:solidFill>
                <a:effectLst/>
                <a:highlight>
                  <a:srgbClr val="FFFFFF"/>
                </a:highlight>
                <a:latin typeface="Söhne"/>
              </a:rPr>
              <a:t>Successes:</a:t>
            </a:r>
            <a:r>
              <a:rPr lang="en-GB" sz="1800" b="0" i="0" dirty="0">
                <a:solidFill>
                  <a:srgbClr val="0D0D0D"/>
                </a:solidFill>
                <a:effectLst/>
                <a:highlight>
                  <a:srgbClr val="FFFFFF"/>
                </a:highlight>
                <a:latin typeface="Söhne"/>
              </a:rPr>
              <a:t> </a:t>
            </a:r>
            <a:r>
              <a:rPr lang="en-GB" sz="1800" b="0" i="0" dirty="0" err="1">
                <a:solidFill>
                  <a:srgbClr val="0D0D0D"/>
                </a:solidFill>
                <a:effectLst/>
                <a:highlight>
                  <a:srgbClr val="FFFFFF"/>
                </a:highlight>
                <a:latin typeface="Söhne"/>
              </a:rPr>
              <a:t>MolochDAO</a:t>
            </a:r>
            <a:r>
              <a:rPr lang="en-GB" sz="1800" b="0" i="0" dirty="0">
                <a:solidFill>
                  <a:srgbClr val="0D0D0D"/>
                </a:solidFill>
                <a:effectLst/>
                <a:highlight>
                  <a:srgbClr val="FFFFFF"/>
                </a:highlight>
                <a:latin typeface="Söhne"/>
              </a:rPr>
              <a:t> has successfully funded various Ethereum projects, including infrastructure development, research grants, and community initiatives. It demonstrates the effectiveness of DAOs in supporting decentralized ecosystems and fostering innovation.</a:t>
            </a:r>
          </a:p>
          <a:p>
            <a:endParaRPr lang="tr-TR" sz="1800" dirty="0"/>
          </a:p>
        </p:txBody>
      </p:sp>
      <p:sp>
        <p:nvSpPr>
          <p:cNvPr id="4" name="Slayt Numarası Yer Tutucusu 3">
            <a:extLst>
              <a:ext uri="{FF2B5EF4-FFF2-40B4-BE49-F238E27FC236}">
                <a16:creationId xmlns:a16="http://schemas.microsoft.com/office/drawing/2014/main" id="{22E78948-6977-E0FB-EA68-244FF423C048}"/>
              </a:ext>
            </a:extLst>
          </p:cNvPr>
          <p:cNvSpPr>
            <a:spLocks noGrp="1"/>
          </p:cNvSpPr>
          <p:nvPr>
            <p:ph type="sldNum" sz="quarter" idx="12"/>
          </p:nvPr>
        </p:nvSpPr>
        <p:spPr/>
        <p:txBody>
          <a:bodyPr/>
          <a:lstStyle/>
          <a:p>
            <a:fld id="{2926B2C5-729E-49C2-AB30-FB04D85775A3}" type="slidenum">
              <a:rPr lang="tr-TR" smtClean="0"/>
              <a:t>33</a:t>
            </a:fld>
            <a:endParaRPr lang="tr-TR" dirty="0"/>
          </a:p>
        </p:txBody>
      </p:sp>
      <p:pic>
        <p:nvPicPr>
          <p:cNvPr id="9222" name="Picture 6" descr="MOLOCH DAO (@MOLOCHERC20) / X">
            <a:extLst>
              <a:ext uri="{FF2B5EF4-FFF2-40B4-BE49-F238E27FC236}">
                <a16:creationId xmlns:a16="http://schemas.microsoft.com/office/drawing/2014/main" id="{E11A4830-AD33-E65E-E6CC-BFA054CED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4758" y="24765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398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B30EFF-008B-9102-DC19-4D26C1661B06}"/>
              </a:ext>
            </a:extLst>
          </p:cNvPr>
          <p:cNvSpPr>
            <a:spLocks noGrp="1"/>
          </p:cNvSpPr>
          <p:nvPr>
            <p:ph type="title"/>
          </p:nvPr>
        </p:nvSpPr>
        <p:spPr>
          <a:xfrm>
            <a:off x="68826" y="365126"/>
            <a:ext cx="11965858" cy="801066"/>
          </a:xfrm>
        </p:spPr>
        <p:txBody>
          <a:bodyPr>
            <a:noAutofit/>
          </a:bodyPr>
          <a:lstStyle/>
          <a:p>
            <a:r>
              <a:rPr lang="en-GB" sz="3200" dirty="0"/>
              <a:t>Real-world Applications of Smart Contracts in Decentralized Autonomous Organizations (DAOs) </a:t>
            </a:r>
            <a:r>
              <a:rPr lang="tr-TR" sz="3200" dirty="0"/>
              <a:t>-</a:t>
            </a:r>
            <a:r>
              <a:rPr lang="en-GB" sz="3200" dirty="0"/>
              <a:t> </a:t>
            </a:r>
            <a:r>
              <a:rPr lang="tr-TR" sz="3200" dirty="0"/>
              <a:t>DAO Case </a:t>
            </a:r>
            <a:r>
              <a:rPr lang="tr-TR" sz="3200" dirty="0" err="1"/>
              <a:t>Studies</a:t>
            </a:r>
            <a:endParaRPr lang="tr-TR" sz="3200" dirty="0"/>
          </a:p>
        </p:txBody>
      </p:sp>
      <p:sp>
        <p:nvSpPr>
          <p:cNvPr id="3" name="İçerik Yer Tutucusu 2">
            <a:extLst>
              <a:ext uri="{FF2B5EF4-FFF2-40B4-BE49-F238E27FC236}">
                <a16:creationId xmlns:a16="http://schemas.microsoft.com/office/drawing/2014/main" id="{BDF00962-51CD-1C5E-ED37-FCADEBC807E6}"/>
              </a:ext>
            </a:extLst>
          </p:cNvPr>
          <p:cNvSpPr>
            <a:spLocks noGrp="1"/>
          </p:cNvSpPr>
          <p:nvPr>
            <p:ph idx="1"/>
          </p:nvPr>
        </p:nvSpPr>
        <p:spPr>
          <a:xfrm>
            <a:off x="261257" y="1348407"/>
            <a:ext cx="9163051" cy="4732476"/>
          </a:xfrm>
        </p:spPr>
        <p:txBody>
          <a:bodyPr>
            <a:noAutofit/>
          </a:bodyPr>
          <a:lstStyle/>
          <a:p>
            <a:pPr marL="514350" indent="-514350" algn="l">
              <a:buFont typeface="+mj-lt"/>
              <a:buAutoNum type="arabicPeriod" startAt="3"/>
            </a:pPr>
            <a:r>
              <a:rPr lang="en-GB" sz="1600" b="1" i="0" dirty="0" err="1">
                <a:solidFill>
                  <a:srgbClr val="0D0D0D"/>
                </a:solidFill>
                <a:effectLst/>
                <a:highlight>
                  <a:srgbClr val="FFFFFF"/>
                </a:highlight>
                <a:latin typeface="Söhne"/>
              </a:rPr>
              <a:t>DXdao</a:t>
            </a:r>
            <a:r>
              <a:rPr lang="en-GB" sz="1600" b="1" i="0" dirty="0">
                <a:solidFill>
                  <a:srgbClr val="0D0D0D"/>
                </a:solidFill>
                <a:effectLst/>
                <a:highlight>
                  <a:srgbClr val="FFFFFF"/>
                </a:highlight>
                <a:latin typeface="Söhne"/>
              </a:rPr>
              <a:t>:</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Overview:</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DXdao</a:t>
            </a:r>
            <a:r>
              <a:rPr lang="en-GB" sz="1600" b="0" i="0" dirty="0">
                <a:solidFill>
                  <a:srgbClr val="0D0D0D"/>
                </a:solidFill>
                <a:effectLst/>
                <a:highlight>
                  <a:srgbClr val="FFFFFF"/>
                </a:highlight>
                <a:latin typeface="Söhne"/>
              </a:rPr>
              <a:t> is a decentralized organization focused on building and governing decentralized finance (DeFi) products and services. It operates on the Ethereum blockchain and aims to create open, permissionless financial infrastructure.</a:t>
            </a:r>
          </a:p>
          <a:p>
            <a:pPr marL="457200" lvl="1" indent="0" algn="l">
              <a:buNone/>
            </a:pPr>
            <a:r>
              <a:rPr lang="en-GB" sz="1600" b="1" i="0" dirty="0">
                <a:solidFill>
                  <a:srgbClr val="0D0D0D"/>
                </a:solidFill>
                <a:effectLst/>
                <a:highlight>
                  <a:srgbClr val="FFFFFF"/>
                </a:highlight>
                <a:latin typeface="Söhne"/>
              </a:rPr>
              <a:t>Smart Contract Features:</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DXdao's</a:t>
            </a:r>
            <a:r>
              <a:rPr lang="en-GB" sz="1600" b="0" i="0" dirty="0">
                <a:solidFill>
                  <a:srgbClr val="0D0D0D"/>
                </a:solidFill>
                <a:effectLst/>
                <a:highlight>
                  <a:srgbClr val="FFFFFF"/>
                </a:highlight>
                <a:latin typeface="Söhne"/>
              </a:rPr>
              <a:t> smart contracts manage token-based governance, decision-making processes, product development, and revenue sharing. Members participate in governance by holding DXD tokens and voting on proposals.</a:t>
            </a:r>
          </a:p>
          <a:p>
            <a:pPr marL="457200" lvl="1" indent="0" algn="l">
              <a:buNone/>
            </a:pPr>
            <a:r>
              <a:rPr lang="en-GB" sz="1600" b="1" i="0" dirty="0">
                <a:solidFill>
                  <a:srgbClr val="0D0D0D"/>
                </a:solidFill>
                <a:effectLst/>
                <a:highlight>
                  <a:srgbClr val="FFFFFF"/>
                </a:highlight>
                <a:latin typeface="Söhne"/>
              </a:rPr>
              <a:t>Achievements:</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DXdao</a:t>
            </a:r>
            <a:r>
              <a:rPr lang="en-GB" sz="1600" b="0" i="0" dirty="0">
                <a:solidFill>
                  <a:srgbClr val="0D0D0D"/>
                </a:solidFill>
                <a:effectLst/>
                <a:highlight>
                  <a:srgbClr val="FFFFFF"/>
                </a:highlight>
                <a:latin typeface="Söhne"/>
              </a:rPr>
              <a:t> has launched various DeFi products, including decentralized exchanges (DEXs), liquidity pools, and governance tools. It demonstrates how DAOs can drive innovation, collaboration, and value creation in the DeFi space.</a:t>
            </a:r>
          </a:p>
          <a:p>
            <a:pPr algn="l">
              <a:buFont typeface="+mj-lt"/>
              <a:buAutoNum type="arabicPeriod" startAt="3"/>
            </a:pPr>
            <a:r>
              <a:rPr lang="en-GB" sz="1600" b="1" i="0" dirty="0" err="1">
                <a:solidFill>
                  <a:srgbClr val="0D0D0D"/>
                </a:solidFill>
                <a:effectLst/>
                <a:highlight>
                  <a:srgbClr val="FFFFFF"/>
                </a:highlight>
                <a:latin typeface="Söhne"/>
              </a:rPr>
              <a:t>AragonDAO</a:t>
            </a:r>
            <a:r>
              <a:rPr lang="en-GB" sz="1600" b="1" i="0" dirty="0">
                <a:solidFill>
                  <a:srgbClr val="0D0D0D"/>
                </a:solidFill>
                <a:effectLst/>
                <a:highlight>
                  <a:srgbClr val="FFFFFF"/>
                </a:highlight>
                <a:latin typeface="Söhne"/>
              </a:rPr>
              <a:t>:</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Overview:</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AragonDAO</a:t>
            </a:r>
            <a:r>
              <a:rPr lang="en-GB" sz="1600" b="0" i="0" dirty="0">
                <a:solidFill>
                  <a:srgbClr val="0D0D0D"/>
                </a:solidFill>
                <a:effectLst/>
                <a:highlight>
                  <a:srgbClr val="FFFFFF"/>
                </a:highlight>
                <a:latin typeface="Söhne"/>
              </a:rPr>
              <a:t> is a platform for creating and managing decentralized organizations, including DAOs. It provides tools and templates for launching DAOs, managing governance processes, and executing smart contract-based operations.</a:t>
            </a:r>
          </a:p>
          <a:p>
            <a:pPr marL="457200" lvl="1" indent="0" algn="l">
              <a:buNone/>
            </a:pPr>
            <a:r>
              <a:rPr lang="en-GB" sz="1600" b="1" i="0" dirty="0">
                <a:solidFill>
                  <a:srgbClr val="0D0D0D"/>
                </a:solidFill>
                <a:effectLst/>
                <a:highlight>
                  <a:srgbClr val="FFFFFF"/>
                </a:highlight>
                <a:latin typeface="Söhne"/>
              </a:rPr>
              <a:t>Smart Contract Features:</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AragonDAO's</a:t>
            </a:r>
            <a:r>
              <a:rPr lang="en-GB" sz="1600" b="0" i="0" dirty="0">
                <a:solidFill>
                  <a:srgbClr val="0D0D0D"/>
                </a:solidFill>
                <a:effectLst/>
                <a:highlight>
                  <a:srgbClr val="FFFFFF"/>
                </a:highlight>
                <a:latin typeface="Söhne"/>
              </a:rPr>
              <a:t> smart contracts enable the creation of customizable DAOs with features such as voting, membership management, token issuance, and decentralized governance structures.</a:t>
            </a:r>
          </a:p>
          <a:p>
            <a:pPr marL="457200" lvl="1" indent="0" algn="l">
              <a:buNone/>
            </a:pPr>
            <a:r>
              <a:rPr lang="en-GB" sz="1600" b="1" i="0" dirty="0">
                <a:solidFill>
                  <a:srgbClr val="0D0D0D"/>
                </a:solidFill>
                <a:effectLst/>
                <a:highlight>
                  <a:srgbClr val="FFFFFF"/>
                </a:highlight>
                <a:latin typeface="Söhne"/>
              </a:rPr>
              <a:t>Use Cases:</a:t>
            </a:r>
            <a:r>
              <a:rPr lang="en-GB" sz="1600" b="0" i="0" dirty="0">
                <a:solidFill>
                  <a:srgbClr val="0D0D0D"/>
                </a:solidFill>
                <a:effectLst/>
                <a:highlight>
                  <a:srgbClr val="FFFFFF"/>
                </a:highlight>
                <a:latin typeface="Söhne"/>
              </a:rPr>
              <a:t> </a:t>
            </a:r>
            <a:r>
              <a:rPr lang="en-GB" sz="1600" b="0" i="0" dirty="0" err="1">
                <a:solidFill>
                  <a:srgbClr val="0D0D0D"/>
                </a:solidFill>
                <a:effectLst/>
                <a:highlight>
                  <a:srgbClr val="FFFFFF"/>
                </a:highlight>
                <a:latin typeface="Söhne"/>
              </a:rPr>
              <a:t>AragonDAO</a:t>
            </a:r>
            <a:r>
              <a:rPr lang="en-GB" sz="1600" b="0" i="0" dirty="0">
                <a:solidFill>
                  <a:srgbClr val="0D0D0D"/>
                </a:solidFill>
                <a:effectLst/>
                <a:highlight>
                  <a:srgbClr val="FFFFFF"/>
                </a:highlight>
                <a:latin typeface="Söhne"/>
              </a:rPr>
              <a:t> has been used to launch DAOs across various industries, including governance platforms, investment funds, content creation communities, and decentralized applications (</a:t>
            </a:r>
            <a:r>
              <a:rPr lang="en-GB" sz="1600" b="0" i="0" dirty="0" err="1">
                <a:solidFill>
                  <a:srgbClr val="0D0D0D"/>
                </a:solidFill>
                <a:effectLst/>
                <a:highlight>
                  <a:srgbClr val="FFFFFF"/>
                </a:highlight>
                <a:latin typeface="Söhne"/>
              </a:rPr>
              <a:t>dApps</a:t>
            </a:r>
            <a:r>
              <a:rPr lang="en-GB" sz="1600" b="0" i="0" dirty="0">
                <a:solidFill>
                  <a:srgbClr val="0D0D0D"/>
                </a:solidFill>
                <a:effectLst/>
                <a:highlight>
                  <a:srgbClr val="FFFFFF"/>
                </a:highlight>
                <a:latin typeface="Söhne"/>
              </a:rPr>
              <a:t>). It empowers organizations to operate autonomously and transparently on the blockchain.</a:t>
            </a:r>
          </a:p>
          <a:p>
            <a:endParaRPr lang="tr-TR" sz="1600" dirty="0"/>
          </a:p>
        </p:txBody>
      </p:sp>
      <p:sp>
        <p:nvSpPr>
          <p:cNvPr id="4" name="Slayt Numarası Yer Tutucusu 3">
            <a:extLst>
              <a:ext uri="{FF2B5EF4-FFF2-40B4-BE49-F238E27FC236}">
                <a16:creationId xmlns:a16="http://schemas.microsoft.com/office/drawing/2014/main" id="{22E78948-6977-E0FB-EA68-244FF423C048}"/>
              </a:ext>
            </a:extLst>
          </p:cNvPr>
          <p:cNvSpPr>
            <a:spLocks noGrp="1"/>
          </p:cNvSpPr>
          <p:nvPr>
            <p:ph type="sldNum" sz="quarter" idx="12"/>
          </p:nvPr>
        </p:nvSpPr>
        <p:spPr/>
        <p:txBody>
          <a:bodyPr/>
          <a:lstStyle/>
          <a:p>
            <a:fld id="{2926B2C5-729E-49C2-AB30-FB04D85775A3}" type="slidenum">
              <a:rPr lang="tr-TR" smtClean="0"/>
              <a:t>34</a:t>
            </a:fld>
            <a:endParaRPr lang="tr-TR" dirty="0"/>
          </a:p>
        </p:txBody>
      </p:sp>
      <p:pic>
        <p:nvPicPr>
          <p:cNvPr id="10242" name="Picture 2" descr="Brand Assets | DXdocs">
            <a:extLst>
              <a:ext uri="{FF2B5EF4-FFF2-40B4-BE49-F238E27FC236}">
                <a16:creationId xmlns:a16="http://schemas.microsoft.com/office/drawing/2014/main" id="{6646114A-8C5F-2F4A-D074-A3389A9A8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481" y="1729465"/>
            <a:ext cx="2121837" cy="162333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ragon Cancels Planned Token Holders Control over $200M Treasury and the DAO  | TokenInsight">
            <a:extLst>
              <a:ext uri="{FF2B5EF4-FFF2-40B4-BE49-F238E27FC236}">
                <a16:creationId xmlns:a16="http://schemas.microsoft.com/office/drawing/2014/main" id="{792AA2FF-BBF4-D56D-865E-1A7CFA469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4308" y="4185352"/>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399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A3DE81-D4E4-9923-6959-1157CF7F5CCC}"/>
              </a:ext>
            </a:extLst>
          </p:cNvPr>
          <p:cNvSpPr>
            <a:spLocks noGrp="1"/>
          </p:cNvSpPr>
          <p:nvPr>
            <p:ph type="title"/>
          </p:nvPr>
        </p:nvSpPr>
        <p:spPr>
          <a:xfrm>
            <a:off x="373626" y="365126"/>
            <a:ext cx="10980174" cy="801066"/>
          </a:xfrm>
        </p:spPr>
        <p:txBody>
          <a:bodyPr>
            <a:noAutofit/>
          </a:bodyPr>
          <a:lstStyle/>
          <a:p>
            <a:r>
              <a:rPr lang="en-GB" sz="3200" dirty="0"/>
              <a:t>Real-world Applications of Smart Contracts in Decentralized Autonomous Organizations (DAOs) </a:t>
            </a:r>
            <a:r>
              <a:rPr lang="tr-TR" sz="3200" dirty="0"/>
              <a:t>DAO </a:t>
            </a:r>
            <a:r>
              <a:rPr lang="tr-TR" sz="3200" dirty="0" err="1"/>
              <a:t>Challenges</a:t>
            </a:r>
            <a:r>
              <a:rPr lang="tr-TR" sz="3200" dirty="0"/>
              <a:t> </a:t>
            </a:r>
            <a:r>
              <a:rPr lang="tr-TR" sz="3200" dirty="0" err="1"/>
              <a:t>and</a:t>
            </a:r>
            <a:r>
              <a:rPr lang="tr-TR" sz="3200" dirty="0"/>
              <a:t> Security</a:t>
            </a:r>
          </a:p>
        </p:txBody>
      </p:sp>
      <p:sp>
        <p:nvSpPr>
          <p:cNvPr id="3" name="İçerik Yer Tutucusu 2">
            <a:extLst>
              <a:ext uri="{FF2B5EF4-FFF2-40B4-BE49-F238E27FC236}">
                <a16:creationId xmlns:a16="http://schemas.microsoft.com/office/drawing/2014/main" id="{946327EB-063F-C34C-AC3F-88C939C15C4B}"/>
              </a:ext>
            </a:extLst>
          </p:cNvPr>
          <p:cNvSpPr>
            <a:spLocks noGrp="1"/>
          </p:cNvSpPr>
          <p:nvPr>
            <p:ph idx="1"/>
          </p:nvPr>
        </p:nvSpPr>
        <p:spPr>
          <a:xfrm>
            <a:off x="663192" y="1266092"/>
            <a:ext cx="7849438" cy="4910871"/>
          </a:xfrm>
        </p:spPr>
        <p:txBody>
          <a:bodyPr>
            <a:normAutofit/>
          </a:bodyPr>
          <a:lstStyle/>
          <a:p>
            <a:pPr marL="0" indent="0" algn="l">
              <a:buNone/>
            </a:pPr>
            <a:r>
              <a:rPr lang="tr-TR" sz="1600" b="0" i="0" dirty="0">
                <a:solidFill>
                  <a:srgbClr val="0D0D0D"/>
                </a:solidFill>
                <a:effectLst/>
                <a:highlight>
                  <a:srgbClr val="FFFFFF"/>
                </a:highlight>
                <a:latin typeface="Söhne"/>
              </a:rPr>
              <a:t>S</a:t>
            </a:r>
            <a:r>
              <a:rPr lang="en-GB" sz="1600" b="0" i="0" dirty="0" err="1">
                <a:solidFill>
                  <a:srgbClr val="0D0D0D"/>
                </a:solidFill>
                <a:effectLst/>
                <a:highlight>
                  <a:srgbClr val="FFFFFF"/>
                </a:highlight>
                <a:latin typeface="Söhne"/>
              </a:rPr>
              <a:t>ome</a:t>
            </a:r>
            <a:r>
              <a:rPr lang="en-GB" sz="1600" b="0" i="0" dirty="0">
                <a:solidFill>
                  <a:srgbClr val="0D0D0D"/>
                </a:solidFill>
                <a:effectLst/>
                <a:highlight>
                  <a:srgbClr val="FFFFFF"/>
                </a:highlight>
                <a:latin typeface="Söhne"/>
              </a:rPr>
              <a:t> real-world challenges and security considerations associated with smart contracts in Decentralized Autonomous Organizations (DAOs):</a:t>
            </a:r>
          </a:p>
          <a:p>
            <a:pPr algn="l">
              <a:buFont typeface="+mj-lt"/>
              <a:buAutoNum type="arabicPeriod"/>
            </a:pPr>
            <a:r>
              <a:rPr lang="en-GB" sz="1600" b="1" i="0" dirty="0">
                <a:solidFill>
                  <a:srgbClr val="0D0D0D"/>
                </a:solidFill>
                <a:effectLst/>
                <a:highlight>
                  <a:srgbClr val="FFFFFF"/>
                </a:highlight>
                <a:latin typeface="Söhne"/>
              </a:rPr>
              <a:t>Smart Contract Security Audits: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Smart contracts are susceptible to vulnerabilities such as coding errors, logic flaws, and security weaknesses. Ensuring the security of smart contracts requires thorough code audits, vulnerability assessments, and security testing.</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must conduct regular security audits by experienced professionals to identify and mitigate vulnerabilities. Automated tools, manual code reviews, and best practices like formal verification can enhance smart contract security.</a:t>
            </a:r>
          </a:p>
          <a:p>
            <a:pPr algn="l">
              <a:buFont typeface="+mj-lt"/>
              <a:buAutoNum type="arabicPeriod"/>
            </a:pPr>
            <a:r>
              <a:rPr lang="en-GB" sz="1600" b="1" i="0" dirty="0" err="1">
                <a:solidFill>
                  <a:srgbClr val="0D0D0D"/>
                </a:solidFill>
                <a:effectLst/>
                <a:highlight>
                  <a:srgbClr val="FFFFFF"/>
                </a:highlight>
                <a:latin typeface="Söhne"/>
              </a:rPr>
              <a:t>Tokenomics</a:t>
            </a:r>
            <a:r>
              <a:rPr lang="en-GB" sz="1600" b="1" i="0" dirty="0">
                <a:solidFill>
                  <a:srgbClr val="0D0D0D"/>
                </a:solidFill>
                <a:effectLst/>
                <a:highlight>
                  <a:srgbClr val="FFFFFF"/>
                </a:highlight>
                <a:latin typeface="Söhne"/>
              </a:rPr>
              <a:t> and Economic Models: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Designing robust </a:t>
            </a:r>
            <a:r>
              <a:rPr lang="en-GB" sz="1600" b="0" i="0" dirty="0" err="1">
                <a:solidFill>
                  <a:srgbClr val="0D0D0D"/>
                </a:solidFill>
                <a:effectLst/>
                <a:highlight>
                  <a:srgbClr val="FFFFFF"/>
                </a:highlight>
                <a:latin typeface="Söhne"/>
              </a:rPr>
              <a:t>tokenomics</a:t>
            </a:r>
            <a:r>
              <a:rPr lang="en-GB" sz="1600" b="0" i="0" dirty="0">
                <a:solidFill>
                  <a:srgbClr val="0D0D0D"/>
                </a:solidFill>
                <a:effectLst/>
                <a:highlight>
                  <a:srgbClr val="FFFFFF"/>
                </a:highlight>
                <a:latin typeface="Söhne"/>
              </a:rPr>
              <a:t> and economic models for DAOs is challenging. Balancing token distribution, voting power, staking mechanisms, and incentive structures while preventing token manipulation and Sybil attacks requires careful planning.</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should employ </a:t>
            </a:r>
            <a:r>
              <a:rPr lang="en-GB" sz="1600" b="0" i="0" dirty="0" err="1">
                <a:solidFill>
                  <a:srgbClr val="0D0D0D"/>
                </a:solidFill>
                <a:effectLst/>
                <a:highlight>
                  <a:srgbClr val="FFFFFF"/>
                </a:highlight>
                <a:latin typeface="Söhne"/>
              </a:rPr>
              <a:t>tokenomics</a:t>
            </a:r>
            <a:r>
              <a:rPr lang="en-GB" sz="1600" b="0" i="0" dirty="0">
                <a:solidFill>
                  <a:srgbClr val="0D0D0D"/>
                </a:solidFill>
                <a:effectLst/>
                <a:highlight>
                  <a:srgbClr val="FFFFFF"/>
                </a:highlight>
                <a:latin typeface="Söhne"/>
              </a:rPr>
              <a:t> experts and economists to design sustainable economic models. Implementing governance mechanisms, token locks, vesting schedules, and anti-manipulation measures can enhance token security and value stability.</a:t>
            </a:r>
          </a:p>
          <a:p>
            <a:endParaRPr lang="tr-TR" sz="1600" dirty="0"/>
          </a:p>
        </p:txBody>
      </p:sp>
      <p:sp>
        <p:nvSpPr>
          <p:cNvPr id="4" name="Slayt Numarası Yer Tutucusu 3">
            <a:extLst>
              <a:ext uri="{FF2B5EF4-FFF2-40B4-BE49-F238E27FC236}">
                <a16:creationId xmlns:a16="http://schemas.microsoft.com/office/drawing/2014/main" id="{E4D89953-7C4B-4977-D137-F2B961D2778D}"/>
              </a:ext>
            </a:extLst>
          </p:cNvPr>
          <p:cNvSpPr>
            <a:spLocks noGrp="1"/>
          </p:cNvSpPr>
          <p:nvPr>
            <p:ph type="sldNum" sz="quarter" idx="12"/>
          </p:nvPr>
        </p:nvSpPr>
        <p:spPr/>
        <p:txBody>
          <a:bodyPr/>
          <a:lstStyle/>
          <a:p>
            <a:fld id="{2926B2C5-729E-49C2-AB30-FB04D85775A3}" type="slidenum">
              <a:rPr lang="tr-TR" smtClean="0"/>
              <a:t>35</a:t>
            </a:fld>
            <a:endParaRPr lang="tr-TR" dirty="0"/>
          </a:p>
        </p:txBody>
      </p:sp>
      <p:pic>
        <p:nvPicPr>
          <p:cNvPr id="11266" name="Picture 2" descr="What is Smart Contract Audit and why is it Important - Antier Solutions">
            <a:extLst>
              <a:ext uri="{FF2B5EF4-FFF2-40B4-BE49-F238E27FC236}">
                <a16:creationId xmlns:a16="http://schemas.microsoft.com/office/drawing/2014/main" id="{2D051E7F-97B9-C100-406B-B1E2345E2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855" y="2009166"/>
            <a:ext cx="2711380" cy="160350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ntroduction to Tokenomics: Explaining Crypto Token Economic Models Beyond  Supply and Demand | by Blockchain Today | Coinmonks | Medium">
            <a:extLst>
              <a:ext uri="{FF2B5EF4-FFF2-40B4-BE49-F238E27FC236}">
                <a16:creationId xmlns:a16="http://schemas.microsoft.com/office/drawing/2014/main" id="{D7EE7B8C-C9FA-F052-B154-0B51199723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2316" y="3892857"/>
            <a:ext cx="2242457" cy="2242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011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A3DE81-D4E4-9923-6959-1157CF7F5CCC}"/>
              </a:ext>
            </a:extLst>
          </p:cNvPr>
          <p:cNvSpPr>
            <a:spLocks noGrp="1"/>
          </p:cNvSpPr>
          <p:nvPr>
            <p:ph type="title"/>
          </p:nvPr>
        </p:nvSpPr>
        <p:spPr>
          <a:xfrm>
            <a:off x="373626" y="365126"/>
            <a:ext cx="10980174" cy="801066"/>
          </a:xfrm>
        </p:spPr>
        <p:txBody>
          <a:bodyPr>
            <a:noAutofit/>
          </a:bodyPr>
          <a:lstStyle/>
          <a:p>
            <a:r>
              <a:rPr lang="en-GB" sz="3200" dirty="0"/>
              <a:t>Real-world Applications of Smart Contracts in Decentralized Autonomous Organizations (DAOs) </a:t>
            </a:r>
            <a:r>
              <a:rPr lang="tr-TR" sz="3200" dirty="0"/>
              <a:t>DAO </a:t>
            </a:r>
            <a:r>
              <a:rPr lang="tr-TR" sz="3200" dirty="0" err="1"/>
              <a:t>Challenges</a:t>
            </a:r>
            <a:r>
              <a:rPr lang="tr-TR" sz="3200" dirty="0"/>
              <a:t> </a:t>
            </a:r>
            <a:r>
              <a:rPr lang="tr-TR" sz="3200" dirty="0" err="1"/>
              <a:t>and</a:t>
            </a:r>
            <a:r>
              <a:rPr lang="tr-TR" sz="3200" dirty="0"/>
              <a:t> Security</a:t>
            </a:r>
          </a:p>
        </p:txBody>
      </p:sp>
      <p:sp>
        <p:nvSpPr>
          <p:cNvPr id="3" name="İçerik Yer Tutucusu 2">
            <a:extLst>
              <a:ext uri="{FF2B5EF4-FFF2-40B4-BE49-F238E27FC236}">
                <a16:creationId xmlns:a16="http://schemas.microsoft.com/office/drawing/2014/main" id="{946327EB-063F-C34C-AC3F-88C939C15C4B}"/>
              </a:ext>
            </a:extLst>
          </p:cNvPr>
          <p:cNvSpPr>
            <a:spLocks noGrp="1"/>
          </p:cNvSpPr>
          <p:nvPr>
            <p:ph idx="1"/>
          </p:nvPr>
        </p:nvSpPr>
        <p:spPr>
          <a:xfrm>
            <a:off x="510790" y="1266092"/>
            <a:ext cx="8644096" cy="4910871"/>
          </a:xfrm>
        </p:spPr>
        <p:txBody>
          <a:bodyPr>
            <a:normAutofit/>
          </a:bodyPr>
          <a:lstStyle/>
          <a:p>
            <a:pPr marL="0" indent="0" algn="l">
              <a:buNone/>
            </a:pPr>
            <a:r>
              <a:rPr lang="tr-TR" sz="1600" b="1" i="0" dirty="0">
                <a:solidFill>
                  <a:srgbClr val="0D0D0D"/>
                </a:solidFill>
                <a:effectLst/>
                <a:highlight>
                  <a:srgbClr val="FFFFFF"/>
                </a:highlight>
                <a:latin typeface="Söhne"/>
              </a:rPr>
              <a:t>3.</a:t>
            </a:r>
            <a:r>
              <a:rPr lang="en-GB" sz="1600" b="1" i="0" dirty="0">
                <a:solidFill>
                  <a:srgbClr val="0D0D0D"/>
                </a:solidFill>
                <a:effectLst/>
                <a:highlight>
                  <a:srgbClr val="FFFFFF"/>
                </a:highlight>
                <a:latin typeface="Söhne"/>
              </a:rPr>
              <a:t>Governance Scalability:</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Scalability is a challenge for DAO governance, especially as membership grows and governance decisions become more complex. Ensuring efficient decision-making, consensus formation, and dispute resolution while maintaining decentralization is a key challenge.</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can implement scalable governance structures, voting delegation mechanisms, quadratic voting, and reputation-based systems to enhance governance scalability. Smart contract upgrades and modular governance frameworks can also improve flexibility and adaptability.</a:t>
            </a:r>
            <a:endParaRPr lang="tr-TR" sz="1600" b="0" i="0" dirty="0">
              <a:solidFill>
                <a:srgbClr val="0D0D0D"/>
              </a:solidFill>
              <a:effectLst/>
              <a:highlight>
                <a:srgbClr val="FFFFFF"/>
              </a:highlight>
              <a:latin typeface="Söhne"/>
            </a:endParaRPr>
          </a:p>
          <a:p>
            <a:pPr marL="174625" indent="-174625" algn="l">
              <a:buFont typeface="+mj-lt"/>
              <a:buAutoNum type="arabicPeriod" startAt="4"/>
            </a:pPr>
            <a:r>
              <a:rPr lang="en-GB" sz="1600" b="1" i="0" dirty="0">
                <a:solidFill>
                  <a:srgbClr val="0D0D0D"/>
                </a:solidFill>
                <a:effectLst/>
                <a:highlight>
                  <a:srgbClr val="FFFFFF"/>
                </a:highlight>
                <a:latin typeface="Söhne"/>
              </a:rPr>
              <a:t>Sybil Resistance and Identity Verification:</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Preventing Sybil attacks and ensuring identity verification in DAOs is challenging. Verifying the authenticity of members, preventing fake identities, and mitigating collusion risks are critical security concerns.</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can implement identity verification procedures, KYC/AML checks, and reputation systems to enhance Sybil resistance and trust within the community. Integrating decentralized identity (DID) solutions and oracle-based identity verification can strengthen identity management.</a:t>
            </a:r>
          </a:p>
          <a:p>
            <a:pPr marL="457200" lvl="1" indent="0" algn="l">
              <a:buNone/>
            </a:pPr>
            <a:endParaRPr lang="en-GB" sz="1600" b="0" i="0" dirty="0">
              <a:solidFill>
                <a:srgbClr val="0D0D0D"/>
              </a:solidFill>
              <a:effectLst/>
              <a:highlight>
                <a:srgbClr val="FFFFFF"/>
              </a:highlight>
              <a:latin typeface="Söhne"/>
            </a:endParaRPr>
          </a:p>
          <a:p>
            <a:endParaRPr lang="tr-TR" sz="1600" dirty="0"/>
          </a:p>
        </p:txBody>
      </p:sp>
      <p:sp>
        <p:nvSpPr>
          <p:cNvPr id="4" name="Slayt Numarası Yer Tutucusu 3">
            <a:extLst>
              <a:ext uri="{FF2B5EF4-FFF2-40B4-BE49-F238E27FC236}">
                <a16:creationId xmlns:a16="http://schemas.microsoft.com/office/drawing/2014/main" id="{E4D89953-7C4B-4977-D137-F2B961D2778D}"/>
              </a:ext>
            </a:extLst>
          </p:cNvPr>
          <p:cNvSpPr>
            <a:spLocks noGrp="1"/>
          </p:cNvSpPr>
          <p:nvPr>
            <p:ph type="sldNum" sz="quarter" idx="12"/>
          </p:nvPr>
        </p:nvSpPr>
        <p:spPr/>
        <p:txBody>
          <a:bodyPr/>
          <a:lstStyle/>
          <a:p>
            <a:fld id="{2926B2C5-729E-49C2-AB30-FB04D85775A3}" type="slidenum">
              <a:rPr lang="tr-TR" smtClean="0"/>
              <a:t>36</a:t>
            </a:fld>
            <a:endParaRPr lang="tr-TR" dirty="0"/>
          </a:p>
        </p:txBody>
      </p:sp>
      <p:pic>
        <p:nvPicPr>
          <p:cNvPr id="12290" name="Picture 2" descr="LeadershipSeries: The Scalability of Governance—From Teams to Entire  Organizations">
            <a:extLst>
              <a:ext uri="{FF2B5EF4-FFF2-40B4-BE49-F238E27FC236}">
                <a16:creationId xmlns:a16="http://schemas.microsoft.com/office/drawing/2014/main" id="{B0FAD71A-4061-DB09-6C9B-1C52A14BE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6102" y="15240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What Is a Sybil Attack? A 101 Guide">
            <a:extLst>
              <a:ext uri="{FF2B5EF4-FFF2-40B4-BE49-F238E27FC236}">
                <a16:creationId xmlns:a16="http://schemas.microsoft.com/office/drawing/2014/main" id="{499EC30D-6EB7-0D0F-95D0-A7A43858A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9647" y="3835306"/>
            <a:ext cx="2397910" cy="1498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801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A3DE81-D4E4-9923-6959-1157CF7F5CCC}"/>
              </a:ext>
            </a:extLst>
          </p:cNvPr>
          <p:cNvSpPr>
            <a:spLocks noGrp="1"/>
          </p:cNvSpPr>
          <p:nvPr>
            <p:ph type="title"/>
          </p:nvPr>
        </p:nvSpPr>
        <p:spPr>
          <a:xfrm>
            <a:off x="373626" y="365126"/>
            <a:ext cx="10980174" cy="801066"/>
          </a:xfrm>
        </p:spPr>
        <p:txBody>
          <a:bodyPr>
            <a:noAutofit/>
          </a:bodyPr>
          <a:lstStyle/>
          <a:p>
            <a:r>
              <a:rPr lang="en-GB" sz="3200" dirty="0"/>
              <a:t>Real-world Applications of Smart Contracts in Decentralized Autonomous Organizations (DAOs) </a:t>
            </a:r>
            <a:r>
              <a:rPr lang="tr-TR" sz="3200" dirty="0"/>
              <a:t>DAO </a:t>
            </a:r>
            <a:r>
              <a:rPr lang="tr-TR" sz="3200" dirty="0" err="1"/>
              <a:t>Challenges</a:t>
            </a:r>
            <a:r>
              <a:rPr lang="tr-TR" sz="3200" dirty="0"/>
              <a:t> </a:t>
            </a:r>
            <a:r>
              <a:rPr lang="tr-TR" sz="3200" dirty="0" err="1"/>
              <a:t>and</a:t>
            </a:r>
            <a:r>
              <a:rPr lang="tr-TR" sz="3200" dirty="0"/>
              <a:t> Security</a:t>
            </a:r>
          </a:p>
        </p:txBody>
      </p:sp>
      <p:sp>
        <p:nvSpPr>
          <p:cNvPr id="3" name="İçerik Yer Tutucusu 2">
            <a:extLst>
              <a:ext uri="{FF2B5EF4-FFF2-40B4-BE49-F238E27FC236}">
                <a16:creationId xmlns:a16="http://schemas.microsoft.com/office/drawing/2014/main" id="{946327EB-063F-C34C-AC3F-88C939C15C4B}"/>
              </a:ext>
            </a:extLst>
          </p:cNvPr>
          <p:cNvSpPr>
            <a:spLocks noGrp="1"/>
          </p:cNvSpPr>
          <p:nvPr>
            <p:ph idx="1"/>
          </p:nvPr>
        </p:nvSpPr>
        <p:spPr>
          <a:xfrm>
            <a:off x="663192" y="1266092"/>
            <a:ext cx="7697038" cy="4910871"/>
          </a:xfrm>
        </p:spPr>
        <p:txBody>
          <a:bodyPr>
            <a:normAutofit/>
          </a:bodyPr>
          <a:lstStyle/>
          <a:p>
            <a:pPr marL="0" indent="0" algn="l">
              <a:buNone/>
            </a:pPr>
            <a:r>
              <a:rPr lang="tr-TR" sz="1600" b="1" i="0" dirty="0">
                <a:solidFill>
                  <a:srgbClr val="0D0D0D"/>
                </a:solidFill>
                <a:effectLst/>
                <a:highlight>
                  <a:srgbClr val="FFFFFF"/>
                </a:highlight>
                <a:latin typeface="Söhne"/>
              </a:rPr>
              <a:t>5. </a:t>
            </a:r>
            <a:r>
              <a:rPr lang="en-GB" sz="1600" b="1" i="0" dirty="0">
                <a:solidFill>
                  <a:srgbClr val="0D0D0D"/>
                </a:solidFill>
                <a:effectLst/>
                <a:highlight>
                  <a:srgbClr val="FFFFFF"/>
                </a:highlight>
                <a:latin typeface="Söhne"/>
              </a:rPr>
              <a:t>Smart Contract Upgradability and Governance Risk:</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Balancing smart contract upgradability with security and governance risks is challenging. Upgrading smart contracts can introduce new vulnerabilities, disrupt governance processes, and impact token holders' trust.</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should adopt transparent and secure smart contract upgradability mechanisms, such as upgradeability proxies, </a:t>
            </a:r>
            <a:r>
              <a:rPr lang="en-GB" sz="1600" b="0" i="0" dirty="0" err="1">
                <a:solidFill>
                  <a:srgbClr val="0D0D0D"/>
                </a:solidFill>
                <a:effectLst/>
                <a:highlight>
                  <a:srgbClr val="FFFFFF"/>
                </a:highlight>
                <a:latin typeface="Söhne"/>
              </a:rPr>
              <a:t>timelock</a:t>
            </a:r>
            <a:r>
              <a:rPr lang="en-GB" sz="1600" b="0" i="0" dirty="0">
                <a:solidFill>
                  <a:srgbClr val="0D0D0D"/>
                </a:solidFill>
                <a:effectLst/>
                <a:highlight>
                  <a:srgbClr val="FFFFFF"/>
                </a:highlight>
                <a:latin typeface="Söhne"/>
              </a:rPr>
              <a:t> delays, and </a:t>
            </a:r>
            <a:r>
              <a:rPr lang="en-GB" sz="1600" b="0" i="0" dirty="0" err="1">
                <a:solidFill>
                  <a:srgbClr val="0D0D0D"/>
                </a:solidFill>
                <a:effectLst/>
                <a:highlight>
                  <a:srgbClr val="FFFFFF"/>
                </a:highlight>
                <a:latin typeface="Söhne"/>
              </a:rPr>
              <a:t>multisig</a:t>
            </a:r>
            <a:r>
              <a:rPr lang="en-GB" sz="1600" b="0" i="0" dirty="0">
                <a:solidFill>
                  <a:srgbClr val="0D0D0D"/>
                </a:solidFill>
                <a:effectLst/>
                <a:highlight>
                  <a:srgbClr val="FFFFFF"/>
                </a:highlight>
                <a:latin typeface="Söhne"/>
              </a:rPr>
              <a:t> governance for upgrade approvals. Implementing emergency protocols, rollback options, and community governance feedback can mitigate risks associated with upgrades.</a:t>
            </a:r>
          </a:p>
          <a:p>
            <a:pPr marL="0" indent="0" algn="l">
              <a:buNone/>
            </a:pPr>
            <a:r>
              <a:rPr lang="tr-TR" sz="1600" b="1" i="0" dirty="0">
                <a:solidFill>
                  <a:srgbClr val="0D0D0D"/>
                </a:solidFill>
                <a:effectLst/>
                <a:highlight>
                  <a:srgbClr val="FFFFFF"/>
                </a:highlight>
                <a:latin typeface="Söhne"/>
              </a:rPr>
              <a:t>6. </a:t>
            </a:r>
            <a:r>
              <a:rPr lang="en-GB" sz="1600" b="1" i="0" dirty="0">
                <a:solidFill>
                  <a:srgbClr val="0D0D0D"/>
                </a:solidFill>
                <a:effectLst/>
                <a:highlight>
                  <a:srgbClr val="FFFFFF"/>
                </a:highlight>
                <a:latin typeface="Söhne"/>
              </a:rPr>
              <a:t>Regulatory Compliance and Legal Challenges: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Challenge:</a:t>
            </a:r>
            <a:r>
              <a:rPr lang="en-GB" sz="1600" b="0" i="0" dirty="0">
                <a:solidFill>
                  <a:srgbClr val="0D0D0D"/>
                </a:solidFill>
                <a:effectLst/>
                <a:highlight>
                  <a:srgbClr val="FFFFFF"/>
                </a:highlight>
                <a:latin typeface="Söhne"/>
              </a:rPr>
              <a:t> Navigating regulatory compliance, legal frameworks, and jurisdictional challenges is a complex aspect of DAO operations. Ensuring compliance with data protection laws, financial regulations, and governance standards while operating globally requires legal expertise.</a:t>
            </a:r>
          </a:p>
          <a:p>
            <a:pPr marL="457200" lvl="1" indent="0" algn="l">
              <a:buNone/>
            </a:pPr>
            <a:r>
              <a:rPr lang="en-GB" sz="1600" b="1" i="0" dirty="0">
                <a:solidFill>
                  <a:srgbClr val="0D0D0D"/>
                </a:solidFill>
                <a:effectLst/>
                <a:highlight>
                  <a:srgbClr val="FFFFFF"/>
                </a:highlight>
                <a:latin typeface="Söhne"/>
              </a:rPr>
              <a:t>Security Measures:</a:t>
            </a:r>
            <a:r>
              <a:rPr lang="en-GB" sz="1600" b="0" i="0" dirty="0">
                <a:solidFill>
                  <a:srgbClr val="0D0D0D"/>
                </a:solidFill>
                <a:effectLst/>
                <a:highlight>
                  <a:srgbClr val="FFFFFF"/>
                </a:highlight>
                <a:latin typeface="Söhne"/>
              </a:rPr>
              <a:t> DAOs should collaborate with legal experts to navigate regulatory challenges, draft compliant governance structures, and address legal risks. Implementing privacy-preserving technologies, audit trails, and regulatory reporting mechanisms can enhance compliance and risk management.</a:t>
            </a:r>
          </a:p>
          <a:p>
            <a:endParaRPr lang="tr-TR" sz="1600" dirty="0"/>
          </a:p>
        </p:txBody>
      </p:sp>
      <p:sp>
        <p:nvSpPr>
          <p:cNvPr id="4" name="Slayt Numarası Yer Tutucusu 3">
            <a:extLst>
              <a:ext uri="{FF2B5EF4-FFF2-40B4-BE49-F238E27FC236}">
                <a16:creationId xmlns:a16="http://schemas.microsoft.com/office/drawing/2014/main" id="{E4D89953-7C4B-4977-D137-F2B961D2778D}"/>
              </a:ext>
            </a:extLst>
          </p:cNvPr>
          <p:cNvSpPr>
            <a:spLocks noGrp="1"/>
          </p:cNvSpPr>
          <p:nvPr>
            <p:ph type="sldNum" sz="quarter" idx="12"/>
          </p:nvPr>
        </p:nvSpPr>
        <p:spPr/>
        <p:txBody>
          <a:bodyPr/>
          <a:lstStyle/>
          <a:p>
            <a:fld id="{2926B2C5-729E-49C2-AB30-FB04D85775A3}" type="slidenum">
              <a:rPr lang="tr-TR" smtClean="0"/>
              <a:t>37</a:t>
            </a:fld>
            <a:endParaRPr lang="tr-TR" dirty="0"/>
          </a:p>
        </p:txBody>
      </p:sp>
      <p:pic>
        <p:nvPicPr>
          <p:cNvPr id="13314" name="Picture 2" descr="Download Upgradability - Circle PNG Image with No Background - PNGkey.com">
            <a:extLst>
              <a:ext uri="{FF2B5EF4-FFF2-40B4-BE49-F238E27FC236}">
                <a16:creationId xmlns:a16="http://schemas.microsoft.com/office/drawing/2014/main" id="{D99F7389-A4B0-9571-09A5-17DEC8680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9314" y="1539473"/>
            <a:ext cx="1744332" cy="174433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Beylikdüzü Avukat - Avukat Mehmet Ali Sofuoğlu">
            <a:extLst>
              <a:ext uri="{FF2B5EF4-FFF2-40B4-BE49-F238E27FC236}">
                <a16:creationId xmlns:a16="http://schemas.microsoft.com/office/drawing/2014/main" id="{06139389-D2E0-995C-54F0-5EB3C2424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2780" y="3657086"/>
            <a:ext cx="2300568" cy="2300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498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549A60-616A-8DC9-8CE6-EAF4BF70BDAE}"/>
              </a:ext>
            </a:extLst>
          </p:cNvPr>
          <p:cNvSpPr>
            <a:spLocks noGrp="1"/>
          </p:cNvSpPr>
          <p:nvPr>
            <p:ph type="title"/>
          </p:nvPr>
        </p:nvSpPr>
        <p:spPr>
          <a:xfrm>
            <a:off x="767862" y="77373"/>
            <a:ext cx="10515600" cy="801066"/>
          </a:xfrm>
        </p:spPr>
        <p:txBody>
          <a:bodyPr>
            <a:normAutofit fontScale="90000"/>
          </a:bodyPr>
          <a:lstStyle/>
          <a:p>
            <a:r>
              <a:rPr lang="tr-TR"/>
              <a:t>AI-Powered Smart Contracts - AI in Smart Contracts</a:t>
            </a:r>
            <a:endParaRPr lang="tr-TR" dirty="0"/>
          </a:p>
        </p:txBody>
      </p:sp>
      <p:sp>
        <p:nvSpPr>
          <p:cNvPr id="3" name="İçerik Yer Tutucusu 2">
            <a:extLst>
              <a:ext uri="{FF2B5EF4-FFF2-40B4-BE49-F238E27FC236}">
                <a16:creationId xmlns:a16="http://schemas.microsoft.com/office/drawing/2014/main" id="{3EC00C82-DD6D-148C-6537-DC8586F26FDA}"/>
              </a:ext>
            </a:extLst>
          </p:cNvPr>
          <p:cNvSpPr>
            <a:spLocks noGrp="1"/>
          </p:cNvSpPr>
          <p:nvPr>
            <p:ph idx="1"/>
          </p:nvPr>
        </p:nvSpPr>
        <p:spPr>
          <a:xfrm>
            <a:off x="767862" y="1022122"/>
            <a:ext cx="11088858" cy="4732476"/>
          </a:xfrm>
        </p:spPr>
        <p:txBody>
          <a:bodyPr>
            <a:normAutofit fontScale="32500" lnSpcReduction="20000"/>
          </a:bodyPr>
          <a:lstStyle/>
          <a:p>
            <a:pPr marL="0" indent="0" algn="l">
              <a:buNone/>
            </a:pPr>
            <a:r>
              <a:rPr lang="en-GB" sz="4300" b="0" i="0" dirty="0">
                <a:solidFill>
                  <a:srgbClr val="0D0D0D"/>
                </a:solidFill>
                <a:effectLst/>
                <a:highlight>
                  <a:srgbClr val="FFFFFF"/>
                </a:highlight>
                <a:latin typeface="Söhne"/>
              </a:rPr>
              <a:t>AI (Artificial Intelligence) integration in smart contracts is a cutting-edge development that holds significant potential for enhancing automation, decision-making, and intelligence within decentralized systems. Here are some key aspects and applications of AI in smart contracts:</a:t>
            </a:r>
          </a:p>
          <a:p>
            <a:pPr algn="l">
              <a:buFont typeface="+mj-lt"/>
              <a:buAutoNum type="arabicPeriod"/>
            </a:pPr>
            <a:r>
              <a:rPr lang="en-GB" sz="4300" b="1" i="0" dirty="0">
                <a:solidFill>
                  <a:srgbClr val="0D0D0D"/>
                </a:solidFill>
                <a:effectLst/>
                <a:highlight>
                  <a:srgbClr val="FFFFFF"/>
                </a:highlight>
                <a:latin typeface="Söhne"/>
              </a:rPr>
              <a:t>Intelligent Automation:</a:t>
            </a:r>
            <a:endParaRPr lang="en-GB" sz="4300" b="0" i="0" dirty="0">
              <a:solidFill>
                <a:srgbClr val="0D0D0D"/>
              </a:solidFill>
              <a:effectLst/>
              <a:highlight>
                <a:srgbClr val="FFFFFF"/>
              </a:highlight>
              <a:latin typeface="Söhne"/>
            </a:endParaRPr>
          </a:p>
          <a:p>
            <a:pPr marL="457200" lvl="1" indent="0" algn="l">
              <a:buNone/>
            </a:pPr>
            <a:r>
              <a:rPr lang="en-GB" sz="4300" b="1" i="0" dirty="0">
                <a:solidFill>
                  <a:srgbClr val="0D0D0D"/>
                </a:solidFill>
                <a:effectLst/>
                <a:highlight>
                  <a:srgbClr val="FFFFFF"/>
                </a:highlight>
                <a:latin typeface="Söhne"/>
              </a:rPr>
              <a:t>Automated Execution:</a:t>
            </a:r>
            <a:r>
              <a:rPr lang="en-GB" sz="4300" b="0" i="0" dirty="0">
                <a:solidFill>
                  <a:srgbClr val="0D0D0D"/>
                </a:solidFill>
                <a:effectLst/>
                <a:highlight>
                  <a:srgbClr val="FFFFFF"/>
                </a:highlight>
                <a:latin typeface="Söhne"/>
              </a:rPr>
              <a:t> AI algorithms can automate the execution of smart contract actions based on predefined conditions, events, or triggers. For example, AI can automate payment releases, contract renewals, or asset transfers based on real-time data and insights.</a:t>
            </a:r>
          </a:p>
          <a:p>
            <a:pPr marL="457200" lvl="1" indent="0" algn="l">
              <a:buNone/>
            </a:pPr>
            <a:r>
              <a:rPr lang="en-GB" sz="4300" b="1" i="0" dirty="0">
                <a:solidFill>
                  <a:srgbClr val="0D0D0D"/>
                </a:solidFill>
                <a:effectLst/>
                <a:highlight>
                  <a:srgbClr val="FFFFFF"/>
                </a:highlight>
                <a:latin typeface="Söhne"/>
              </a:rPr>
              <a:t>Dynamic Contract Logic:</a:t>
            </a:r>
            <a:r>
              <a:rPr lang="en-GB" sz="4300" b="0" i="0" dirty="0">
                <a:solidFill>
                  <a:srgbClr val="0D0D0D"/>
                </a:solidFill>
                <a:effectLst/>
                <a:highlight>
                  <a:srgbClr val="FFFFFF"/>
                </a:highlight>
                <a:latin typeface="Söhne"/>
              </a:rPr>
              <a:t> AI-powered smart contracts can adapt their logic and </a:t>
            </a:r>
            <a:r>
              <a:rPr lang="en-GB" sz="4300" b="0" i="0" dirty="0" err="1">
                <a:solidFill>
                  <a:srgbClr val="0D0D0D"/>
                </a:solidFill>
                <a:effectLst/>
                <a:highlight>
                  <a:srgbClr val="FFFFFF"/>
                </a:highlight>
                <a:latin typeface="Söhne"/>
              </a:rPr>
              <a:t>behavior</a:t>
            </a:r>
            <a:r>
              <a:rPr lang="en-GB" sz="4300" b="0" i="0" dirty="0">
                <a:solidFill>
                  <a:srgbClr val="0D0D0D"/>
                </a:solidFill>
                <a:effectLst/>
                <a:highlight>
                  <a:srgbClr val="FFFFFF"/>
                </a:highlight>
                <a:latin typeface="Söhne"/>
              </a:rPr>
              <a:t> dynamically based on evolving conditions, market trends, and user preferences. They can optimize contract terms, pricing models, and service levels in response to changing environments.</a:t>
            </a:r>
          </a:p>
          <a:p>
            <a:pPr algn="l">
              <a:buFont typeface="+mj-lt"/>
              <a:buAutoNum type="arabicPeriod"/>
            </a:pPr>
            <a:r>
              <a:rPr lang="en-GB" sz="4300" b="1" i="0" dirty="0">
                <a:solidFill>
                  <a:srgbClr val="0D0D0D"/>
                </a:solidFill>
                <a:effectLst/>
                <a:highlight>
                  <a:srgbClr val="FFFFFF"/>
                </a:highlight>
                <a:latin typeface="Söhne"/>
              </a:rPr>
              <a:t>Predictive Analytics:</a:t>
            </a:r>
            <a:endParaRPr lang="en-GB" sz="4300" b="0" i="0" dirty="0">
              <a:solidFill>
                <a:srgbClr val="0D0D0D"/>
              </a:solidFill>
              <a:effectLst/>
              <a:highlight>
                <a:srgbClr val="FFFFFF"/>
              </a:highlight>
              <a:latin typeface="Söhne"/>
            </a:endParaRPr>
          </a:p>
          <a:p>
            <a:pPr marL="457200" lvl="1" indent="0" algn="l">
              <a:buNone/>
            </a:pPr>
            <a:r>
              <a:rPr lang="en-GB" sz="4300" b="1" i="0" dirty="0">
                <a:solidFill>
                  <a:srgbClr val="0D0D0D"/>
                </a:solidFill>
                <a:effectLst/>
                <a:highlight>
                  <a:srgbClr val="FFFFFF"/>
                </a:highlight>
                <a:latin typeface="Söhne"/>
              </a:rPr>
              <a:t>Data Analysis:</a:t>
            </a:r>
            <a:r>
              <a:rPr lang="en-GB" sz="4300" b="0" i="0" dirty="0">
                <a:solidFill>
                  <a:srgbClr val="0D0D0D"/>
                </a:solidFill>
                <a:effectLst/>
                <a:highlight>
                  <a:srgbClr val="FFFFFF"/>
                </a:highlight>
                <a:latin typeface="Söhne"/>
              </a:rPr>
              <a:t> AI algorithms can </a:t>
            </a:r>
            <a:r>
              <a:rPr lang="en-GB" sz="4300" b="0" i="0" dirty="0" err="1">
                <a:solidFill>
                  <a:srgbClr val="0D0D0D"/>
                </a:solidFill>
                <a:effectLst/>
                <a:highlight>
                  <a:srgbClr val="FFFFFF"/>
                </a:highlight>
                <a:latin typeface="Söhne"/>
              </a:rPr>
              <a:t>analyze</a:t>
            </a:r>
            <a:r>
              <a:rPr lang="en-GB" sz="4300" b="0" i="0" dirty="0">
                <a:solidFill>
                  <a:srgbClr val="0D0D0D"/>
                </a:solidFill>
                <a:effectLst/>
                <a:highlight>
                  <a:srgbClr val="FFFFFF"/>
                </a:highlight>
                <a:latin typeface="Söhne"/>
              </a:rPr>
              <a:t> large datasets and historical transaction records to derive insights, patterns, and predictive models. This data-driven approach enables smart contracts to make informed decisions, forecast outcomes, and mitigate risks.</a:t>
            </a:r>
          </a:p>
          <a:p>
            <a:pPr marL="457200" lvl="1" indent="0" algn="l">
              <a:buNone/>
            </a:pPr>
            <a:r>
              <a:rPr lang="en-GB" sz="4300" b="1" i="0" dirty="0">
                <a:solidFill>
                  <a:srgbClr val="0D0D0D"/>
                </a:solidFill>
                <a:effectLst/>
                <a:highlight>
                  <a:srgbClr val="FFFFFF"/>
                </a:highlight>
                <a:latin typeface="Söhne"/>
              </a:rPr>
              <a:t>Risk Management:</a:t>
            </a:r>
            <a:r>
              <a:rPr lang="en-GB" sz="4300" b="0" i="0" dirty="0">
                <a:solidFill>
                  <a:srgbClr val="0D0D0D"/>
                </a:solidFill>
                <a:effectLst/>
                <a:highlight>
                  <a:srgbClr val="FFFFFF"/>
                </a:highlight>
                <a:latin typeface="Söhne"/>
              </a:rPr>
              <a:t> AI-powered smart contracts can assess and manage risks proactively by </a:t>
            </a:r>
            <a:r>
              <a:rPr lang="en-GB" sz="4300" b="0" i="0" dirty="0" err="1">
                <a:solidFill>
                  <a:srgbClr val="0D0D0D"/>
                </a:solidFill>
                <a:effectLst/>
                <a:highlight>
                  <a:srgbClr val="FFFFFF"/>
                </a:highlight>
                <a:latin typeface="Söhne"/>
              </a:rPr>
              <a:t>analyzing</a:t>
            </a:r>
            <a:r>
              <a:rPr lang="en-GB" sz="4300" b="0" i="0" dirty="0">
                <a:solidFill>
                  <a:srgbClr val="0D0D0D"/>
                </a:solidFill>
                <a:effectLst/>
                <a:highlight>
                  <a:srgbClr val="FFFFFF"/>
                </a:highlight>
                <a:latin typeface="Söhne"/>
              </a:rPr>
              <a:t> market trends, volatility indicators, and risk factors. They can trigger risk mitigation actions, hedging strategies, or contract adjustments based on predictive analytics.</a:t>
            </a:r>
          </a:p>
          <a:p>
            <a:pPr algn="l">
              <a:buFont typeface="+mj-lt"/>
              <a:buAutoNum type="arabicPeriod"/>
            </a:pPr>
            <a:r>
              <a:rPr lang="en-GB" sz="4300" b="1" i="0" dirty="0">
                <a:solidFill>
                  <a:srgbClr val="0D0D0D"/>
                </a:solidFill>
                <a:effectLst/>
                <a:highlight>
                  <a:srgbClr val="FFFFFF"/>
                </a:highlight>
                <a:latin typeface="Söhne"/>
              </a:rPr>
              <a:t>Personalized Contracts:</a:t>
            </a:r>
            <a:endParaRPr lang="en-GB" sz="4300" b="0" i="0" dirty="0">
              <a:solidFill>
                <a:srgbClr val="0D0D0D"/>
              </a:solidFill>
              <a:effectLst/>
              <a:highlight>
                <a:srgbClr val="FFFFFF"/>
              </a:highlight>
              <a:latin typeface="Söhne"/>
            </a:endParaRPr>
          </a:p>
          <a:p>
            <a:pPr marL="457200" lvl="1" indent="0" algn="l">
              <a:buNone/>
            </a:pPr>
            <a:r>
              <a:rPr lang="en-GB" sz="4300" b="1" i="0" dirty="0">
                <a:solidFill>
                  <a:srgbClr val="0D0D0D"/>
                </a:solidFill>
                <a:effectLst/>
                <a:highlight>
                  <a:srgbClr val="FFFFFF"/>
                </a:highlight>
                <a:latin typeface="Söhne"/>
              </a:rPr>
              <a:t>Customized Terms:</a:t>
            </a:r>
            <a:r>
              <a:rPr lang="en-GB" sz="4300" b="0" i="0" dirty="0">
                <a:solidFill>
                  <a:srgbClr val="0D0D0D"/>
                </a:solidFill>
                <a:effectLst/>
                <a:highlight>
                  <a:srgbClr val="FFFFFF"/>
                </a:highlight>
                <a:latin typeface="Söhne"/>
              </a:rPr>
              <a:t> AI can personalize smart contract terms, conditions, and offerings based on individual user profiles, preferences, and </a:t>
            </a:r>
            <a:r>
              <a:rPr lang="en-GB" sz="4300" b="0" i="0" dirty="0" err="1">
                <a:solidFill>
                  <a:srgbClr val="0D0D0D"/>
                </a:solidFill>
                <a:effectLst/>
                <a:highlight>
                  <a:srgbClr val="FFFFFF"/>
                </a:highlight>
                <a:latin typeface="Söhne"/>
              </a:rPr>
              <a:t>behavior</a:t>
            </a:r>
            <a:r>
              <a:rPr lang="en-GB" sz="4300" b="0" i="0" dirty="0">
                <a:solidFill>
                  <a:srgbClr val="0D0D0D"/>
                </a:solidFill>
                <a:effectLst/>
                <a:highlight>
                  <a:srgbClr val="FFFFFF"/>
                </a:highlight>
                <a:latin typeface="Söhne"/>
              </a:rPr>
              <a:t> patterns. This personalization enhances user experience, engagement, and satisfaction within decentralized platforms.</a:t>
            </a:r>
          </a:p>
          <a:p>
            <a:pPr marL="457200" lvl="1" indent="0" algn="l">
              <a:buNone/>
            </a:pPr>
            <a:r>
              <a:rPr lang="en-GB" sz="4300" b="1" i="0" dirty="0">
                <a:solidFill>
                  <a:srgbClr val="0D0D0D"/>
                </a:solidFill>
                <a:effectLst/>
                <a:highlight>
                  <a:srgbClr val="FFFFFF"/>
                </a:highlight>
                <a:latin typeface="Söhne"/>
              </a:rPr>
              <a:t>Dynamic Pricing:</a:t>
            </a:r>
            <a:r>
              <a:rPr lang="en-GB" sz="4300" b="0" i="0" dirty="0">
                <a:solidFill>
                  <a:srgbClr val="0D0D0D"/>
                </a:solidFill>
                <a:effectLst/>
                <a:highlight>
                  <a:srgbClr val="FFFFFF"/>
                </a:highlight>
                <a:latin typeface="Söhne"/>
              </a:rPr>
              <a:t> AI-powered smart contracts can implement dynamic pricing models, discounts, incentives, and promotions tailored to each user's needs and value contribution. This flexibility promotes fairness, efficiency, and value creation.</a:t>
            </a:r>
          </a:p>
          <a:p>
            <a:endParaRPr lang="tr-TR" dirty="0"/>
          </a:p>
        </p:txBody>
      </p:sp>
      <p:sp>
        <p:nvSpPr>
          <p:cNvPr id="4" name="Slayt Numarası Yer Tutucusu 3">
            <a:extLst>
              <a:ext uri="{FF2B5EF4-FFF2-40B4-BE49-F238E27FC236}">
                <a16:creationId xmlns:a16="http://schemas.microsoft.com/office/drawing/2014/main" id="{1F72CF6A-D40E-1B3F-3469-DC0601F0DD34}"/>
              </a:ext>
            </a:extLst>
          </p:cNvPr>
          <p:cNvSpPr>
            <a:spLocks noGrp="1"/>
          </p:cNvSpPr>
          <p:nvPr>
            <p:ph type="sldNum" sz="quarter" idx="12"/>
          </p:nvPr>
        </p:nvSpPr>
        <p:spPr/>
        <p:txBody>
          <a:bodyPr/>
          <a:lstStyle/>
          <a:p>
            <a:fld id="{2926B2C5-729E-49C2-AB30-FB04D85775A3}" type="slidenum">
              <a:rPr lang="tr-TR" smtClean="0"/>
              <a:t>38</a:t>
            </a:fld>
            <a:endParaRPr lang="tr-TR" dirty="0"/>
          </a:p>
        </p:txBody>
      </p:sp>
      <p:pic>
        <p:nvPicPr>
          <p:cNvPr id="8" name="Picture 4" descr="Guest Post by crypto.news: Hacking smart contracts with AI could target old  vulnerabilities research shows | CoinMarketCap">
            <a:extLst>
              <a:ext uri="{FF2B5EF4-FFF2-40B4-BE49-F238E27FC236}">
                <a16:creationId xmlns:a16="http://schemas.microsoft.com/office/drawing/2014/main" id="{DDBDC39B-177D-78FA-C9DB-E72BF9417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118" y="4683893"/>
            <a:ext cx="2605088" cy="1548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401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549A60-616A-8DC9-8CE6-EAF4BF70BDAE}"/>
              </a:ext>
            </a:extLst>
          </p:cNvPr>
          <p:cNvSpPr>
            <a:spLocks noGrp="1"/>
          </p:cNvSpPr>
          <p:nvPr>
            <p:ph type="title"/>
          </p:nvPr>
        </p:nvSpPr>
        <p:spPr>
          <a:xfrm>
            <a:off x="767862" y="77373"/>
            <a:ext cx="10515600" cy="801066"/>
          </a:xfrm>
        </p:spPr>
        <p:txBody>
          <a:bodyPr>
            <a:normAutofit fontScale="90000"/>
          </a:bodyPr>
          <a:lstStyle/>
          <a:p>
            <a:r>
              <a:rPr lang="tr-TR" dirty="0"/>
              <a:t>AI-Powered Smart </a:t>
            </a:r>
            <a:r>
              <a:rPr lang="tr-TR" dirty="0" err="1"/>
              <a:t>Contracts</a:t>
            </a:r>
            <a:r>
              <a:rPr lang="tr-TR" dirty="0"/>
              <a:t> - AI in Smart </a:t>
            </a:r>
            <a:r>
              <a:rPr lang="tr-TR" dirty="0" err="1"/>
              <a:t>Contracts</a:t>
            </a:r>
            <a:endParaRPr lang="tr-TR" dirty="0"/>
          </a:p>
        </p:txBody>
      </p:sp>
      <p:sp>
        <p:nvSpPr>
          <p:cNvPr id="3" name="İçerik Yer Tutucusu 2">
            <a:extLst>
              <a:ext uri="{FF2B5EF4-FFF2-40B4-BE49-F238E27FC236}">
                <a16:creationId xmlns:a16="http://schemas.microsoft.com/office/drawing/2014/main" id="{3EC00C82-DD6D-148C-6537-DC8586F26FDA}"/>
              </a:ext>
            </a:extLst>
          </p:cNvPr>
          <p:cNvSpPr>
            <a:spLocks noGrp="1"/>
          </p:cNvSpPr>
          <p:nvPr>
            <p:ph idx="1"/>
          </p:nvPr>
        </p:nvSpPr>
        <p:spPr>
          <a:xfrm>
            <a:off x="516011" y="878439"/>
            <a:ext cx="11159978" cy="4732476"/>
          </a:xfrm>
        </p:spPr>
        <p:txBody>
          <a:bodyPr>
            <a:noAutofit/>
          </a:bodyPr>
          <a:lstStyle/>
          <a:p>
            <a:pPr marL="263525" indent="-263525" algn="l">
              <a:buFont typeface="+mj-lt"/>
              <a:buAutoNum type="arabicPeriod" startAt="3"/>
            </a:pPr>
            <a:r>
              <a:rPr lang="en-GB" sz="1400" b="1" i="0" dirty="0">
                <a:solidFill>
                  <a:srgbClr val="0D0D0D"/>
                </a:solidFill>
                <a:effectLst/>
                <a:highlight>
                  <a:srgbClr val="FFFFFF"/>
                </a:highlight>
                <a:latin typeface="Söhne"/>
              </a:rPr>
              <a:t>Smart Contract Oracles:</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AI-Driven Oracles:</a:t>
            </a:r>
            <a:r>
              <a:rPr lang="en-GB" sz="1400" b="0" i="0" dirty="0">
                <a:solidFill>
                  <a:srgbClr val="0D0D0D"/>
                </a:solidFill>
                <a:effectLst/>
                <a:highlight>
                  <a:srgbClr val="FFFFFF"/>
                </a:highlight>
                <a:latin typeface="Söhne"/>
              </a:rPr>
              <a:t> AI algorithms can serve as smart contract oracles by providing real-time data feeds, market insights, and external event notifications. AI oracles enhance the accuracy, reliability, and relevance of external inputs used in smart contract execution.</a:t>
            </a:r>
          </a:p>
          <a:p>
            <a:pPr marL="457200" lvl="1" indent="0" algn="l">
              <a:buNone/>
            </a:pPr>
            <a:r>
              <a:rPr lang="en-GB" sz="1400" b="1" i="0" dirty="0">
                <a:solidFill>
                  <a:srgbClr val="0D0D0D"/>
                </a:solidFill>
                <a:effectLst/>
                <a:highlight>
                  <a:srgbClr val="FFFFFF"/>
                </a:highlight>
                <a:latin typeface="Söhne"/>
              </a:rPr>
              <a:t>Data Verification:</a:t>
            </a:r>
            <a:r>
              <a:rPr lang="en-GB" sz="1400" b="0" i="0" dirty="0">
                <a:solidFill>
                  <a:srgbClr val="0D0D0D"/>
                </a:solidFill>
                <a:effectLst/>
                <a:highlight>
                  <a:srgbClr val="FFFFFF"/>
                </a:highlight>
                <a:latin typeface="Söhne"/>
              </a:rPr>
              <a:t> AI oracles can verify data authenticity, integrity, and accuracy before feeding it into smart contracts. They can detect anomalies, fraud attempts, and data quality issues, ensuring the reliability of contract inputs.</a:t>
            </a:r>
          </a:p>
          <a:p>
            <a:pPr algn="l">
              <a:buFont typeface="+mj-lt"/>
              <a:buAutoNum type="arabicPeriod" startAt="3"/>
            </a:pPr>
            <a:r>
              <a:rPr lang="en-GB" sz="1400" b="1" i="0" dirty="0">
                <a:solidFill>
                  <a:srgbClr val="0D0D0D"/>
                </a:solidFill>
                <a:effectLst/>
                <a:highlight>
                  <a:srgbClr val="FFFFFF"/>
                </a:highlight>
                <a:latin typeface="Söhne"/>
              </a:rPr>
              <a:t>Natural Language Processing (NLP):</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Smart Contract Creation:</a:t>
            </a:r>
            <a:r>
              <a:rPr lang="en-GB" sz="1400" b="0" i="0" dirty="0">
                <a:solidFill>
                  <a:srgbClr val="0D0D0D"/>
                </a:solidFill>
                <a:effectLst/>
                <a:highlight>
                  <a:srgbClr val="FFFFFF"/>
                </a:highlight>
                <a:latin typeface="Söhne"/>
              </a:rPr>
              <a:t> NLP algorithms can enable natural language smart contract creation, allowing users to define contract terms, conditions, and rules using human-readable language. This simplifies contract creation and enhances accessibility for non-technical users.</a:t>
            </a:r>
          </a:p>
          <a:p>
            <a:pPr marL="457200" lvl="1" indent="0" algn="l">
              <a:buNone/>
            </a:pPr>
            <a:r>
              <a:rPr lang="en-GB" sz="1400" b="1" i="0" dirty="0">
                <a:solidFill>
                  <a:srgbClr val="0D0D0D"/>
                </a:solidFill>
                <a:effectLst/>
                <a:highlight>
                  <a:srgbClr val="FFFFFF"/>
                </a:highlight>
                <a:latin typeface="Söhne"/>
              </a:rPr>
              <a:t>Contract Interpretation:</a:t>
            </a:r>
            <a:r>
              <a:rPr lang="en-GB" sz="1400" b="0" i="0" dirty="0">
                <a:solidFill>
                  <a:srgbClr val="0D0D0D"/>
                </a:solidFill>
                <a:effectLst/>
                <a:highlight>
                  <a:srgbClr val="FFFFFF"/>
                </a:highlight>
                <a:latin typeface="Söhne"/>
              </a:rPr>
              <a:t> AI-powered NLP can interpret and </a:t>
            </a:r>
            <a:r>
              <a:rPr lang="en-GB" sz="1400" b="0" i="0" dirty="0" err="1">
                <a:solidFill>
                  <a:srgbClr val="0D0D0D"/>
                </a:solidFill>
                <a:effectLst/>
                <a:highlight>
                  <a:srgbClr val="FFFFFF"/>
                </a:highlight>
                <a:latin typeface="Söhne"/>
              </a:rPr>
              <a:t>analyze</a:t>
            </a:r>
            <a:r>
              <a:rPr lang="en-GB" sz="1400" b="0" i="0" dirty="0">
                <a:solidFill>
                  <a:srgbClr val="0D0D0D"/>
                </a:solidFill>
                <a:effectLst/>
                <a:highlight>
                  <a:srgbClr val="FFFFFF"/>
                </a:highlight>
                <a:latin typeface="Söhne"/>
              </a:rPr>
              <a:t> contract text, clauses, and legal language to extract meaning, intent, and obligations. This improves contract comprehension, reduces ambiguity, and facilitates dispute resolution.</a:t>
            </a:r>
          </a:p>
          <a:p>
            <a:pPr algn="l">
              <a:buFont typeface="+mj-lt"/>
              <a:buAutoNum type="arabicPeriod" startAt="3"/>
            </a:pPr>
            <a:r>
              <a:rPr lang="en-GB" sz="1400" b="1" i="0" dirty="0">
                <a:solidFill>
                  <a:srgbClr val="0D0D0D"/>
                </a:solidFill>
                <a:effectLst/>
                <a:highlight>
                  <a:srgbClr val="FFFFFF"/>
                </a:highlight>
                <a:latin typeface="Söhne"/>
              </a:rPr>
              <a:t>Smart Contract Governance:</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AI Governance Models:</a:t>
            </a:r>
            <a:r>
              <a:rPr lang="en-GB" sz="1400" b="0" i="0" dirty="0">
                <a:solidFill>
                  <a:srgbClr val="0D0D0D"/>
                </a:solidFill>
                <a:effectLst/>
                <a:highlight>
                  <a:srgbClr val="FFFFFF"/>
                </a:highlight>
                <a:latin typeface="Söhne"/>
              </a:rPr>
              <a:t> AI can assist in governance mechanisms within smart contracts, such as voting systems, consensus algorithms, and decision-making processes. AI-driven governance models can enhance transparency, efficiency, and fairness in DAOs and decentralized platforms.</a:t>
            </a:r>
          </a:p>
          <a:p>
            <a:pPr marL="457200" lvl="1" indent="0" algn="l">
              <a:buNone/>
            </a:pPr>
            <a:r>
              <a:rPr lang="en-GB" sz="1400" b="1" i="0" dirty="0">
                <a:solidFill>
                  <a:srgbClr val="0D0D0D"/>
                </a:solidFill>
                <a:effectLst/>
                <a:highlight>
                  <a:srgbClr val="FFFFFF"/>
                </a:highlight>
                <a:latin typeface="Söhne"/>
              </a:rPr>
              <a:t>Compliance Monitoring:</a:t>
            </a:r>
            <a:r>
              <a:rPr lang="en-GB" sz="1400" b="0" i="0" dirty="0">
                <a:solidFill>
                  <a:srgbClr val="0D0D0D"/>
                </a:solidFill>
                <a:effectLst/>
                <a:highlight>
                  <a:srgbClr val="FFFFFF"/>
                </a:highlight>
                <a:latin typeface="Söhne"/>
              </a:rPr>
              <a:t> AI-powered smart contracts can monitor regulatory compliance, audit trails, and legal requirements in real time. They can detect non-compliant actions, trigger alerts, and enforce regulatory rules within decentralized systems.</a:t>
            </a:r>
          </a:p>
          <a:p>
            <a:pPr marL="0" indent="0">
              <a:buNone/>
            </a:pPr>
            <a:endParaRPr lang="tr-TR" sz="1400" dirty="0"/>
          </a:p>
        </p:txBody>
      </p:sp>
      <p:sp>
        <p:nvSpPr>
          <p:cNvPr id="4" name="Slayt Numarası Yer Tutucusu 3">
            <a:extLst>
              <a:ext uri="{FF2B5EF4-FFF2-40B4-BE49-F238E27FC236}">
                <a16:creationId xmlns:a16="http://schemas.microsoft.com/office/drawing/2014/main" id="{1F72CF6A-D40E-1B3F-3469-DC0601F0DD34}"/>
              </a:ext>
            </a:extLst>
          </p:cNvPr>
          <p:cNvSpPr>
            <a:spLocks noGrp="1"/>
          </p:cNvSpPr>
          <p:nvPr>
            <p:ph type="sldNum" sz="quarter" idx="12"/>
          </p:nvPr>
        </p:nvSpPr>
        <p:spPr/>
        <p:txBody>
          <a:bodyPr/>
          <a:lstStyle/>
          <a:p>
            <a:fld id="{2926B2C5-729E-49C2-AB30-FB04D85775A3}" type="slidenum">
              <a:rPr lang="tr-TR" smtClean="0"/>
              <a:t>39</a:t>
            </a:fld>
            <a:endParaRPr lang="tr-TR" dirty="0"/>
          </a:p>
        </p:txBody>
      </p:sp>
      <p:pic>
        <p:nvPicPr>
          <p:cNvPr id="5" name="Picture 4" descr="Guest Post by crypto.news: Hacking smart contracts with AI could target old  vulnerabilities research shows | CoinMarketCap">
            <a:extLst>
              <a:ext uri="{FF2B5EF4-FFF2-40B4-BE49-F238E27FC236}">
                <a16:creationId xmlns:a16="http://schemas.microsoft.com/office/drawing/2014/main" id="{9FC0C42D-9ABC-257C-9D33-7B6904E7E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118" y="4683893"/>
            <a:ext cx="2605088" cy="1548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174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955C56-3BFE-8332-3046-7706C17428A1}"/>
              </a:ext>
            </a:extLst>
          </p:cNvPr>
          <p:cNvSpPr>
            <a:spLocks noGrp="1"/>
          </p:cNvSpPr>
          <p:nvPr>
            <p:ph type="title"/>
          </p:nvPr>
        </p:nvSpPr>
        <p:spPr/>
        <p:txBody>
          <a:bodyPr/>
          <a:lstStyle/>
          <a:p>
            <a:r>
              <a:rPr lang="tr-TR" dirty="0" err="1"/>
              <a:t>What</a:t>
            </a:r>
            <a:r>
              <a:rPr lang="tr-TR" dirty="0"/>
              <a:t> </a:t>
            </a:r>
            <a:r>
              <a:rPr lang="tr-TR" dirty="0" err="1"/>
              <a:t>Are</a:t>
            </a:r>
            <a:r>
              <a:rPr lang="tr-TR" dirty="0"/>
              <a:t> Smart </a:t>
            </a:r>
            <a:r>
              <a:rPr lang="tr-TR" dirty="0" err="1"/>
              <a:t>Contracts</a:t>
            </a:r>
            <a:r>
              <a:rPr lang="tr-TR" dirty="0"/>
              <a:t>?</a:t>
            </a:r>
          </a:p>
        </p:txBody>
      </p:sp>
      <p:sp>
        <p:nvSpPr>
          <p:cNvPr id="3" name="İçerik Yer Tutucusu 2">
            <a:extLst>
              <a:ext uri="{FF2B5EF4-FFF2-40B4-BE49-F238E27FC236}">
                <a16:creationId xmlns:a16="http://schemas.microsoft.com/office/drawing/2014/main" id="{29555F82-88EA-89C5-8804-05CFB6E67EA7}"/>
              </a:ext>
            </a:extLst>
          </p:cNvPr>
          <p:cNvSpPr>
            <a:spLocks noGrp="1"/>
          </p:cNvSpPr>
          <p:nvPr>
            <p:ph idx="1"/>
          </p:nvPr>
        </p:nvSpPr>
        <p:spPr>
          <a:xfrm>
            <a:off x="838199" y="1444488"/>
            <a:ext cx="11039573" cy="3391464"/>
          </a:xfrm>
        </p:spPr>
        <p:txBody>
          <a:bodyPr>
            <a:normAutofit/>
          </a:bodyPr>
          <a:lstStyle/>
          <a:p>
            <a:pPr marL="0" indent="0" algn="l">
              <a:buNone/>
            </a:pPr>
            <a:r>
              <a:rPr lang="tr-TR" sz="2000" b="1" i="0" dirty="0">
                <a:solidFill>
                  <a:srgbClr val="0D0D0D"/>
                </a:solidFill>
                <a:effectLst/>
                <a:highlight>
                  <a:srgbClr val="FFFFFF"/>
                </a:highlight>
                <a:latin typeface="Söhne"/>
              </a:rPr>
              <a:t>4. </a:t>
            </a:r>
            <a:r>
              <a:rPr lang="en-GB" sz="2000" b="1" i="0" dirty="0">
                <a:solidFill>
                  <a:srgbClr val="0D0D0D"/>
                </a:solidFill>
                <a:effectLst/>
                <a:highlight>
                  <a:srgbClr val="FFFFFF"/>
                </a:highlight>
                <a:latin typeface="Söhne"/>
              </a:rPr>
              <a:t>Transparency:</a:t>
            </a:r>
            <a:r>
              <a:rPr lang="en-GB" sz="2000" b="0" i="0" dirty="0">
                <a:solidFill>
                  <a:srgbClr val="0D0D0D"/>
                </a:solidFill>
                <a:effectLst/>
                <a:highlight>
                  <a:srgbClr val="FFFFFF"/>
                </a:highlight>
                <a:latin typeface="Söhne"/>
              </a:rPr>
              <a:t> Since smart contracts are deployed on a public blockchain, their code and execution history are visible to all participants. This transparency builds trust among parties involved in the contract.</a:t>
            </a:r>
            <a:endParaRPr lang="tr-TR" sz="2000" b="0" i="0" dirty="0">
              <a:solidFill>
                <a:srgbClr val="0D0D0D"/>
              </a:solidFill>
              <a:effectLst/>
              <a:highlight>
                <a:srgbClr val="FFFFFF"/>
              </a:highlight>
              <a:latin typeface="Söhne"/>
            </a:endParaRPr>
          </a:p>
          <a:p>
            <a:pPr marL="0" indent="0" algn="l">
              <a:buNone/>
            </a:pPr>
            <a:r>
              <a:rPr lang="tr-TR" sz="2000" b="1" dirty="0">
                <a:solidFill>
                  <a:srgbClr val="0D0D0D"/>
                </a:solidFill>
                <a:highlight>
                  <a:srgbClr val="FFFFFF"/>
                </a:highlight>
                <a:latin typeface="Söhne"/>
              </a:rPr>
              <a:t>5.</a:t>
            </a:r>
            <a:r>
              <a:rPr lang="en-GB" sz="2000" b="1" dirty="0">
                <a:solidFill>
                  <a:srgbClr val="0D0D0D"/>
                </a:solidFill>
                <a:highlight>
                  <a:srgbClr val="FFFFFF"/>
                </a:highlight>
                <a:latin typeface="Söhne"/>
              </a:rPr>
              <a:t> </a:t>
            </a:r>
            <a:r>
              <a:rPr lang="en-GB" sz="2000" b="1" i="0" dirty="0">
                <a:solidFill>
                  <a:srgbClr val="0D0D0D"/>
                </a:solidFill>
                <a:effectLst/>
                <a:highlight>
                  <a:srgbClr val="FFFFFF"/>
                </a:highlight>
                <a:latin typeface="Söhne"/>
              </a:rPr>
              <a:t>Security:</a:t>
            </a:r>
            <a:r>
              <a:rPr lang="en-GB" sz="2000" b="0" i="0" dirty="0">
                <a:solidFill>
                  <a:srgbClr val="0D0D0D"/>
                </a:solidFill>
                <a:effectLst/>
                <a:highlight>
                  <a:srgbClr val="FFFFFF"/>
                </a:highlight>
                <a:latin typeface="Söhne"/>
              </a:rPr>
              <a:t> Blockchain's cryptographic techniques ensure that smart contracts are tamper-proof and resistant to fraud. Once deployed, a smart contract's code cannot be altered without consensus from the network.</a:t>
            </a:r>
          </a:p>
          <a:p>
            <a:pPr marL="0" indent="0" algn="l">
              <a:buNone/>
            </a:pPr>
            <a:r>
              <a:rPr lang="tr-TR" sz="2000" b="1" i="0" dirty="0">
                <a:solidFill>
                  <a:srgbClr val="0D0D0D"/>
                </a:solidFill>
                <a:effectLst/>
                <a:highlight>
                  <a:srgbClr val="FFFFFF"/>
                </a:highlight>
                <a:latin typeface="Söhne"/>
              </a:rPr>
              <a:t>6.</a:t>
            </a:r>
            <a:r>
              <a:rPr lang="en-GB" sz="2000" b="1" i="0" dirty="0">
                <a:solidFill>
                  <a:srgbClr val="0D0D0D"/>
                </a:solidFill>
                <a:effectLst/>
                <a:highlight>
                  <a:srgbClr val="FFFFFF"/>
                </a:highlight>
                <a:latin typeface="Söhne"/>
              </a:rPr>
              <a:t> Immutability:</a:t>
            </a:r>
            <a:r>
              <a:rPr lang="en-GB" sz="2000" b="0" i="0" dirty="0">
                <a:solidFill>
                  <a:srgbClr val="0D0D0D"/>
                </a:solidFill>
                <a:effectLst/>
                <a:highlight>
                  <a:srgbClr val="FFFFFF"/>
                </a:highlight>
                <a:latin typeface="Söhne"/>
              </a:rPr>
              <a:t> Smart contracts are immutable, meaning their code and execution history cannot be changed retroactively. This feature ensures that contract terms are upheld and prevents disputes.</a:t>
            </a:r>
          </a:p>
          <a:p>
            <a:endParaRPr lang="tr-TR" sz="2000" dirty="0"/>
          </a:p>
        </p:txBody>
      </p:sp>
      <p:sp>
        <p:nvSpPr>
          <p:cNvPr id="4" name="Slayt Numarası Yer Tutucusu 3">
            <a:extLst>
              <a:ext uri="{FF2B5EF4-FFF2-40B4-BE49-F238E27FC236}">
                <a16:creationId xmlns:a16="http://schemas.microsoft.com/office/drawing/2014/main" id="{D764662E-1A6A-B664-F6A8-4567E2372344}"/>
              </a:ext>
            </a:extLst>
          </p:cNvPr>
          <p:cNvSpPr>
            <a:spLocks noGrp="1"/>
          </p:cNvSpPr>
          <p:nvPr>
            <p:ph type="sldNum" sz="quarter" idx="12"/>
          </p:nvPr>
        </p:nvSpPr>
        <p:spPr/>
        <p:txBody>
          <a:bodyPr/>
          <a:lstStyle/>
          <a:p>
            <a:fld id="{2926B2C5-729E-49C2-AB30-FB04D85775A3}" type="slidenum">
              <a:rPr lang="tr-TR" smtClean="0"/>
              <a:t>4</a:t>
            </a:fld>
            <a:endParaRPr lang="tr-TR" dirty="0"/>
          </a:p>
        </p:txBody>
      </p:sp>
      <p:pic>
        <p:nvPicPr>
          <p:cNvPr id="6" name="Resim 5" descr="grafik, grafik tasarım, ekran görüntüsü, metin içeren bir resim&#10;&#10;Açıklama otomatik olarak oluşturuldu">
            <a:extLst>
              <a:ext uri="{FF2B5EF4-FFF2-40B4-BE49-F238E27FC236}">
                <a16:creationId xmlns:a16="http://schemas.microsoft.com/office/drawing/2014/main" id="{B7C45664-870F-639B-C662-CACC0DC43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8901" y="4424873"/>
            <a:ext cx="3344101" cy="1710659"/>
          </a:xfrm>
          <a:prstGeom prst="rect">
            <a:avLst/>
          </a:prstGeom>
        </p:spPr>
      </p:pic>
    </p:spTree>
    <p:extLst>
      <p:ext uri="{BB962C8B-B14F-4D97-AF65-F5344CB8AC3E}">
        <p14:creationId xmlns:p14="http://schemas.microsoft.com/office/powerpoint/2010/main" val="1349596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8C97D5-B6FC-2B2D-2269-1C29DDFD3692}"/>
              </a:ext>
            </a:extLst>
          </p:cNvPr>
          <p:cNvSpPr>
            <a:spLocks noGrp="1"/>
          </p:cNvSpPr>
          <p:nvPr>
            <p:ph type="title"/>
          </p:nvPr>
        </p:nvSpPr>
        <p:spPr>
          <a:xfrm>
            <a:off x="803031" y="404882"/>
            <a:ext cx="11012156" cy="801066"/>
          </a:xfrm>
        </p:spPr>
        <p:txBody>
          <a:bodyPr>
            <a:noAutofit/>
          </a:bodyPr>
          <a:lstStyle/>
          <a:p>
            <a:r>
              <a:rPr lang="tr-TR" sz="3200" dirty="0"/>
              <a:t>AI-Powered Smart </a:t>
            </a:r>
            <a:r>
              <a:rPr lang="tr-TR" sz="3200" dirty="0" err="1"/>
              <a:t>Contracts</a:t>
            </a:r>
            <a:r>
              <a:rPr lang="tr-TR" sz="3200" dirty="0"/>
              <a:t> - </a:t>
            </a:r>
            <a:r>
              <a:rPr lang="tr-TR" sz="3200" dirty="0" err="1"/>
              <a:t>Dynamic</a:t>
            </a:r>
            <a:r>
              <a:rPr lang="tr-TR" sz="3200" dirty="0"/>
              <a:t> </a:t>
            </a:r>
            <a:r>
              <a:rPr lang="tr-TR" sz="3200" dirty="0" err="1"/>
              <a:t>and</a:t>
            </a:r>
            <a:r>
              <a:rPr lang="tr-TR" sz="3200" dirty="0"/>
              <a:t> </a:t>
            </a:r>
            <a:r>
              <a:rPr lang="tr-TR" sz="3200" dirty="0" err="1"/>
              <a:t>Adaptive</a:t>
            </a:r>
            <a:r>
              <a:rPr lang="tr-TR" sz="3200" dirty="0"/>
              <a:t> </a:t>
            </a:r>
            <a:r>
              <a:rPr lang="tr-TR" sz="3200" dirty="0" err="1"/>
              <a:t>Contracts</a:t>
            </a:r>
            <a:endParaRPr lang="tr-TR" sz="3200" dirty="0"/>
          </a:p>
        </p:txBody>
      </p:sp>
      <p:sp>
        <p:nvSpPr>
          <p:cNvPr id="3" name="İçerik Yer Tutucusu 2">
            <a:extLst>
              <a:ext uri="{FF2B5EF4-FFF2-40B4-BE49-F238E27FC236}">
                <a16:creationId xmlns:a16="http://schemas.microsoft.com/office/drawing/2014/main" id="{43487EE1-550A-BB72-CA3D-D0B0237D2FE7}"/>
              </a:ext>
            </a:extLst>
          </p:cNvPr>
          <p:cNvSpPr>
            <a:spLocks noGrp="1"/>
          </p:cNvSpPr>
          <p:nvPr>
            <p:ph idx="1"/>
          </p:nvPr>
        </p:nvSpPr>
        <p:spPr>
          <a:xfrm>
            <a:off x="838200" y="1117601"/>
            <a:ext cx="10515600" cy="2885440"/>
          </a:xfrm>
        </p:spPr>
        <p:txBody>
          <a:bodyPr>
            <a:noAutofit/>
          </a:bodyPr>
          <a:lstStyle/>
          <a:p>
            <a:pPr marL="0" indent="0" algn="l">
              <a:buNone/>
            </a:pPr>
            <a:r>
              <a:rPr lang="en-GB" sz="1600" b="0" i="0" dirty="0">
                <a:solidFill>
                  <a:srgbClr val="0D0D0D"/>
                </a:solidFill>
                <a:effectLst/>
                <a:highlight>
                  <a:srgbClr val="FFFFFF"/>
                </a:highlight>
                <a:latin typeface="Söhne"/>
              </a:rPr>
              <a:t>Dynamic and adaptive contracts refer to smart contract models that can adjust their terms, conditions, or execution logic based on changing circumstances, input data, or predefined triggers. These contracts go beyond static agreements by incorporating flexibility, responsiveness, and adaptability into their design. Here's a closer look at dynamic and adaptive contracts:</a:t>
            </a:r>
          </a:p>
          <a:p>
            <a:pPr algn="l">
              <a:buFont typeface="+mj-lt"/>
              <a:buAutoNum type="arabicPeriod"/>
            </a:pPr>
            <a:r>
              <a:rPr lang="en-GB" sz="1600" b="1" i="0" dirty="0">
                <a:solidFill>
                  <a:srgbClr val="0D0D0D"/>
                </a:solidFill>
                <a:effectLst/>
                <a:highlight>
                  <a:srgbClr val="FFFFFF"/>
                </a:highlight>
                <a:latin typeface="Söhne"/>
              </a:rPr>
              <a:t>Dynamic Contract Logic:</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Condition-Based Execution:</a:t>
            </a:r>
            <a:r>
              <a:rPr lang="en-GB" sz="1600" b="0" i="0" dirty="0">
                <a:solidFill>
                  <a:srgbClr val="0D0D0D"/>
                </a:solidFill>
                <a:effectLst/>
                <a:highlight>
                  <a:srgbClr val="FFFFFF"/>
                </a:highlight>
                <a:latin typeface="Söhne"/>
              </a:rPr>
              <a:t> Dynamic contracts can execute different actions or clauses based on specific conditions or events. For example, a contract may release funds upon delivery confirmation or adjust pricing based on market fluctuations.</a:t>
            </a:r>
          </a:p>
          <a:p>
            <a:pPr marL="457200" lvl="1" indent="0" algn="l">
              <a:buNone/>
            </a:pPr>
            <a:r>
              <a:rPr lang="en-GB" sz="1600" b="1" i="0" dirty="0">
                <a:solidFill>
                  <a:srgbClr val="0D0D0D"/>
                </a:solidFill>
                <a:effectLst/>
                <a:highlight>
                  <a:srgbClr val="FFFFFF"/>
                </a:highlight>
                <a:latin typeface="Söhne"/>
              </a:rPr>
              <a:t>Parameterized Terms:</a:t>
            </a:r>
            <a:r>
              <a:rPr lang="en-GB" sz="1600" b="0" i="0" dirty="0">
                <a:solidFill>
                  <a:srgbClr val="0D0D0D"/>
                </a:solidFill>
                <a:effectLst/>
                <a:highlight>
                  <a:srgbClr val="FFFFFF"/>
                </a:highlight>
                <a:latin typeface="Söhne"/>
              </a:rPr>
              <a:t> Dynamic contracts allow parameters such as payment terms, deadlines, quantities, or service levels to be adjustable during the contract's lifecycle. Parties can modify contract parameters without renegotiating the entire agreement.</a:t>
            </a:r>
          </a:p>
          <a:p>
            <a:pPr marL="457200" lvl="1" indent="0" algn="l">
              <a:buNone/>
            </a:pPr>
            <a:r>
              <a:rPr lang="en-GB" sz="1600" b="1" i="0" dirty="0">
                <a:solidFill>
                  <a:srgbClr val="0D0D0D"/>
                </a:solidFill>
                <a:effectLst/>
                <a:highlight>
                  <a:srgbClr val="FFFFFF"/>
                </a:highlight>
                <a:latin typeface="Söhne"/>
              </a:rPr>
              <a:t>Escalation Protocols:</a:t>
            </a:r>
            <a:r>
              <a:rPr lang="en-GB" sz="1600" b="0" i="0" dirty="0">
                <a:solidFill>
                  <a:srgbClr val="0D0D0D"/>
                </a:solidFill>
                <a:effectLst/>
                <a:highlight>
                  <a:srgbClr val="FFFFFF"/>
                </a:highlight>
                <a:latin typeface="Söhne"/>
              </a:rPr>
              <a:t> Contracts can include escalation protocols that trigger specific actions or interventions in response to predefined escalation criteria, such as dispute resolution processes or contract renegotiations.</a:t>
            </a:r>
          </a:p>
          <a:p>
            <a:endParaRPr lang="tr-TR" sz="1400" dirty="0"/>
          </a:p>
        </p:txBody>
      </p:sp>
      <p:sp>
        <p:nvSpPr>
          <p:cNvPr id="4" name="Slayt Numarası Yer Tutucusu 3">
            <a:extLst>
              <a:ext uri="{FF2B5EF4-FFF2-40B4-BE49-F238E27FC236}">
                <a16:creationId xmlns:a16="http://schemas.microsoft.com/office/drawing/2014/main" id="{E3E93A44-5817-C374-BF8B-2376C42779EC}"/>
              </a:ext>
            </a:extLst>
          </p:cNvPr>
          <p:cNvSpPr>
            <a:spLocks noGrp="1"/>
          </p:cNvSpPr>
          <p:nvPr>
            <p:ph type="sldNum" sz="quarter" idx="12"/>
          </p:nvPr>
        </p:nvSpPr>
        <p:spPr/>
        <p:txBody>
          <a:bodyPr/>
          <a:lstStyle/>
          <a:p>
            <a:fld id="{2926B2C5-729E-49C2-AB30-FB04D85775A3}" type="slidenum">
              <a:rPr lang="tr-TR" smtClean="0"/>
              <a:t>40</a:t>
            </a:fld>
            <a:endParaRPr lang="tr-TR" dirty="0"/>
          </a:p>
        </p:txBody>
      </p:sp>
      <p:pic>
        <p:nvPicPr>
          <p:cNvPr id="15362" name="Picture 2" descr="Formal Requirement Enforcement on Smart Contracts Based on Linear Dynamic  Logic | Semantic Scholar">
            <a:extLst>
              <a:ext uri="{FF2B5EF4-FFF2-40B4-BE49-F238E27FC236}">
                <a16:creationId xmlns:a16="http://schemas.microsoft.com/office/drawing/2014/main" id="{99AA8032-72E3-C518-36B8-5EB8E936A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637" y="4596090"/>
            <a:ext cx="4022725" cy="1518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331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8C97D5-B6FC-2B2D-2269-1C29DDFD3692}"/>
              </a:ext>
            </a:extLst>
          </p:cNvPr>
          <p:cNvSpPr>
            <a:spLocks noGrp="1"/>
          </p:cNvSpPr>
          <p:nvPr>
            <p:ph type="title"/>
          </p:nvPr>
        </p:nvSpPr>
        <p:spPr>
          <a:xfrm>
            <a:off x="803031" y="404882"/>
            <a:ext cx="11012156" cy="801066"/>
          </a:xfrm>
        </p:spPr>
        <p:txBody>
          <a:bodyPr>
            <a:noAutofit/>
          </a:bodyPr>
          <a:lstStyle/>
          <a:p>
            <a:r>
              <a:rPr lang="tr-TR" sz="3200" dirty="0"/>
              <a:t>AI-Powered Smart </a:t>
            </a:r>
            <a:r>
              <a:rPr lang="tr-TR" sz="3200" dirty="0" err="1"/>
              <a:t>Contracts</a:t>
            </a:r>
            <a:r>
              <a:rPr lang="tr-TR" sz="3200" dirty="0"/>
              <a:t> - </a:t>
            </a:r>
            <a:r>
              <a:rPr lang="tr-TR" sz="3200" dirty="0" err="1"/>
              <a:t>Dynamic</a:t>
            </a:r>
            <a:r>
              <a:rPr lang="tr-TR" sz="3200" dirty="0"/>
              <a:t> </a:t>
            </a:r>
            <a:r>
              <a:rPr lang="tr-TR" sz="3200" dirty="0" err="1"/>
              <a:t>and</a:t>
            </a:r>
            <a:r>
              <a:rPr lang="tr-TR" sz="3200" dirty="0"/>
              <a:t> </a:t>
            </a:r>
            <a:r>
              <a:rPr lang="tr-TR" sz="3200" dirty="0" err="1"/>
              <a:t>Adaptive</a:t>
            </a:r>
            <a:r>
              <a:rPr lang="tr-TR" sz="3200" dirty="0"/>
              <a:t> </a:t>
            </a:r>
            <a:r>
              <a:rPr lang="tr-TR" sz="3200" dirty="0" err="1"/>
              <a:t>Contracts</a:t>
            </a:r>
            <a:endParaRPr lang="tr-TR" sz="3200" dirty="0"/>
          </a:p>
        </p:txBody>
      </p:sp>
      <p:sp>
        <p:nvSpPr>
          <p:cNvPr id="3" name="İçerik Yer Tutucusu 2">
            <a:extLst>
              <a:ext uri="{FF2B5EF4-FFF2-40B4-BE49-F238E27FC236}">
                <a16:creationId xmlns:a16="http://schemas.microsoft.com/office/drawing/2014/main" id="{43487EE1-550A-BB72-CA3D-D0B0237D2FE7}"/>
              </a:ext>
            </a:extLst>
          </p:cNvPr>
          <p:cNvSpPr>
            <a:spLocks noGrp="1"/>
          </p:cNvSpPr>
          <p:nvPr>
            <p:ph idx="1"/>
          </p:nvPr>
        </p:nvSpPr>
        <p:spPr>
          <a:xfrm>
            <a:off x="838200" y="1117601"/>
            <a:ext cx="10515600" cy="2311400"/>
          </a:xfrm>
        </p:spPr>
        <p:txBody>
          <a:bodyPr>
            <a:noAutofit/>
          </a:bodyPr>
          <a:lstStyle/>
          <a:p>
            <a:pPr marL="0" indent="0" algn="l">
              <a:buNone/>
            </a:pPr>
            <a:r>
              <a:rPr lang="tr-TR" sz="1400" b="1" i="0" dirty="0">
                <a:solidFill>
                  <a:srgbClr val="0D0D0D"/>
                </a:solidFill>
                <a:effectLst/>
                <a:highlight>
                  <a:srgbClr val="FFFFFF"/>
                </a:highlight>
                <a:latin typeface="Söhne"/>
              </a:rPr>
              <a:t>2. </a:t>
            </a:r>
            <a:r>
              <a:rPr lang="en-GB" sz="1600" b="1" i="0" dirty="0">
                <a:solidFill>
                  <a:srgbClr val="0D0D0D"/>
                </a:solidFill>
                <a:effectLst/>
                <a:highlight>
                  <a:srgbClr val="FFFFFF"/>
                </a:highlight>
                <a:latin typeface="Söhne"/>
              </a:rPr>
              <a:t>Adaptive Contract Models: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Learning Algorithms:</a:t>
            </a:r>
            <a:r>
              <a:rPr lang="en-GB" sz="1600" b="0" i="0" dirty="0">
                <a:solidFill>
                  <a:srgbClr val="0D0D0D"/>
                </a:solidFill>
                <a:effectLst/>
                <a:highlight>
                  <a:srgbClr val="FFFFFF"/>
                </a:highlight>
                <a:latin typeface="Söhne"/>
              </a:rPr>
              <a:t> Adaptive contracts may utilize machine learning algorithms to </a:t>
            </a:r>
            <a:r>
              <a:rPr lang="en-GB" sz="1600" b="0" i="0" dirty="0" err="1">
                <a:solidFill>
                  <a:srgbClr val="0D0D0D"/>
                </a:solidFill>
                <a:effectLst/>
                <a:highlight>
                  <a:srgbClr val="FFFFFF"/>
                </a:highlight>
                <a:latin typeface="Söhne"/>
              </a:rPr>
              <a:t>analyze</a:t>
            </a:r>
            <a:r>
              <a:rPr lang="en-GB" sz="1600" b="0" i="0" dirty="0">
                <a:solidFill>
                  <a:srgbClr val="0D0D0D"/>
                </a:solidFill>
                <a:effectLst/>
                <a:highlight>
                  <a:srgbClr val="FFFFFF"/>
                </a:highlight>
                <a:latin typeface="Söhne"/>
              </a:rPr>
              <a:t> data, predict future trends, and optimize contract performance. These contracts can learn from past interactions, user feedback, or market dynamics to improve decision-making.</a:t>
            </a:r>
          </a:p>
          <a:p>
            <a:pPr marL="457200" lvl="1" indent="0" algn="l">
              <a:buNone/>
            </a:pPr>
            <a:r>
              <a:rPr lang="en-GB" sz="1600" b="1" i="0" dirty="0">
                <a:solidFill>
                  <a:srgbClr val="0D0D0D"/>
                </a:solidFill>
                <a:effectLst/>
                <a:highlight>
                  <a:srgbClr val="FFFFFF"/>
                </a:highlight>
                <a:latin typeface="Söhne"/>
              </a:rPr>
              <a:t>Feedback Mechanisms:</a:t>
            </a:r>
            <a:r>
              <a:rPr lang="en-GB" sz="1600" b="0" i="0" dirty="0">
                <a:solidFill>
                  <a:srgbClr val="0D0D0D"/>
                </a:solidFill>
                <a:effectLst/>
                <a:highlight>
                  <a:srgbClr val="FFFFFF"/>
                </a:highlight>
                <a:latin typeface="Söhne"/>
              </a:rPr>
              <a:t> Contracts can incorporate feedback mechanisms that gather input from stakeholders, users, or external sources to adapt contract terms, policies, or functionalities. Feedback loops enable continuous improvement and alignment with stakeholders' evolving needs.</a:t>
            </a:r>
          </a:p>
          <a:p>
            <a:pPr marL="457200" lvl="1" indent="0" algn="l">
              <a:buNone/>
            </a:pPr>
            <a:r>
              <a:rPr lang="en-GB" sz="1600" b="1" i="0" dirty="0">
                <a:solidFill>
                  <a:srgbClr val="0D0D0D"/>
                </a:solidFill>
                <a:effectLst/>
                <a:highlight>
                  <a:srgbClr val="FFFFFF"/>
                </a:highlight>
                <a:latin typeface="Söhne"/>
              </a:rPr>
              <a:t>Real-Time Adjustments:</a:t>
            </a:r>
            <a:r>
              <a:rPr lang="en-GB" sz="1600" b="0" i="0" dirty="0">
                <a:solidFill>
                  <a:srgbClr val="0D0D0D"/>
                </a:solidFill>
                <a:effectLst/>
                <a:highlight>
                  <a:srgbClr val="FFFFFF"/>
                </a:highlight>
                <a:latin typeface="Söhne"/>
              </a:rPr>
              <a:t> Adaptive contracts can make real-time adjustments to contract parameters, pricing structures, rewards, or penalties based on changing conditions, performance metrics, or user </a:t>
            </a:r>
            <a:r>
              <a:rPr lang="en-GB" sz="1600" b="0" i="0" dirty="0" err="1">
                <a:solidFill>
                  <a:srgbClr val="0D0D0D"/>
                </a:solidFill>
                <a:effectLst/>
                <a:highlight>
                  <a:srgbClr val="FFFFFF"/>
                </a:highlight>
                <a:latin typeface="Söhne"/>
              </a:rPr>
              <a:t>behavior</a:t>
            </a:r>
            <a:r>
              <a:rPr lang="en-GB" sz="1600" b="0" i="0" dirty="0">
                <a:solidFill>
                  <a:srgbClr val="0D0D0D"/>
                </a:solidFill>
                <a:effectLst/>
                <a:highlight>
                  <a:srgbClr val="FFFFFF"/>
                </a:highlight>
                <a:latin typeface="Söhne"/>
              </a:rPr>
              <a:t>. This real-time adaptability enhances contract efficiency and responsiveness.</a:t>
            </a:r>
          </a:p>
          <a:p>
            <a:endParaRPr lang="tr-TR" sz="1400" dirty="0"/>
          </a:p>
        </p:txBody>
      </p:sp>
      <p:sp>
        <p:nvSpPr>
          <p:cNvPr id="4" name="Slayt Numarası Yer Tutucusu 3">
            <a:extLst>
              <a:ext uri="{FF2B5EF4-FFF2-40B4-BE49-F238E27FC236}">
                <a16:creationId xmlns:a16="http://schemas.microsoft.com/office/drawing/2014/main" id="{E3E93A44-5817-C374-BF8B-2376C42779EC}"/>
              </a:ext>
            </a:extLst>
          </p:cNvPr>
          <p:cNvSpPr>
            <a:spLocks noGrp="1"/>
          </p:cNvSpPr>
          <p:nvPr>
            <p:ph type="sldNum" sz="quarter" idx="12"/>
          </p:nvPr>
        </p:nvSpPr>
        <p:spPr/>
        <p:txBody>
          <a:bodyPr/>
          <a:lstStyle/>
          <a:p>
            <a:fld id="{2926B2C5-729E-49C2-AB30-FB04D85775A3}" type="slidenum">
              <a:rPr lang="tr-TR" smtClean="0"/>
              <a:t>41</a:t>
            </a:fld>
            <a:endParaRPr lang="tr-TR" dirty="0"/>
          </a:p>
        </p:txBody>
      </p:sp>
      <p:pic>
        <p:nvPicPr>
          <p:cNvPr id="17410" name="Picture 2" descr="Adaptive leadership practice - Roffey Park Institute">
            <a:extLst>
              <a:ext uri="{FF2B5EF4-FFF2-40B4-BE49-F238E27FC236}">
                <a16:creationId xmlns:a16="http://schemas.microsoft.com/office/drawing/2014/main" id="{7FB88F72-A3EA-7D80-0FF7-A68A7E66C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0562" y="3925812"/>
            <a:ext cx="2430875" cy="181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897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8C97D5-B6FC-2B2D-2269-1C29DDFD3692}"/>
              </a:ext>
            </a:extLst>
          </p:cNvPr>
          <p:cNvSpPr>
            <a:spLocks noGrp="1"/>
          </p:cNvSpPr>
          <p:nvPr>
            <p:ph type="title"/>
          </p:nvPr>
        </p:nvSpPr>
        <p:spPr>
          <a:xfrm>
            <a:off x="803031" y="404882"/>
            <a:ext cx="11012156" cy="801066"/>
          </a:xfrm>
        </p:spPr>
        <p:txBody>
          <a:bodyPr>
            <a:noAutofit/>
          </a:bodyPr>
          <a:lstStyle/>
          <a:p>
            <a:r>
              <a:rPr lang="tr-TR" sz="3200" dirty="0"/>
              <a:t>AI-Powered Smart </a:t>
            </a:r>
            <a:r>
              <a:rPr lang="tr-TR" sz="3200" dirty="0" err="1"/>
              <a:t>Contracts</a:t>
            </a:r>
            <a:r>
              <a:rPr lang="tr-TR" sz="3200" dirty="0"/>
              <a:t> - </a:t>
            </a:r>
            <a:r>
              <a:rPr lang="tr-TR" sz="3200" dirty="0" err="1"/>
              <a:t>Dynamic</a:t>
            </a:r>
            <a:r>
              <a:rPr lang="tr-TR" sz="3200" dirty="0"/>
              <a:t> </a:t>
            </a:r>
            <a:r>
              <a:rPr lang="tr-TR" sz="3200" dirty="0" err="1"/>
              <a:t>and</a:t>
            </a:r>
            <a:r>
              <a:rPr lang="tr-TR" sz="3200" dirty="0"/>
              <a:t> </a:t>
            </a:r>
            <a:r>
              <a:rPr lang="tr-TR" sz="3200" dirty="0" err="1"/>
              <a:t>Adaptive</a:t>
            </a:r>
            <a:r>
              <a:rPr lang="tr-TR" sz="3200" dirty="0"/>
              <a:t> </a:t>
            </a:r>
            <a:r>
              <a:rPr lang="tr-TR" sz="3200" dirty="0" err="1"/>
              <a:t>Contracts</a:t>
            </a:r>
            <a:endParaRPr lang="tr-TR" sz="3200" dirty="0"/>
          </a:p>
        </p:txBody>
      </p:sp>
      <p:sp>
        <p:nvSpPr>
          <p:cNvPr id="3" name="İçerik Yer Tutucusu 2">
            <a:extLst>
              <a:ext uri="{FF2B5EF4-FFF2-40B4-BE49-F238E27FC236}">
                <a16:creationId xmlns:a16="http://schemas.microsoft.com/office/drawing/2014/main" id="{43487EE1-550A-BB72-CA3D-D0B0237D2FE7}"/>
              </a:ext>
            </a:extLst>
          </p:cNvPr>
          <p:cNvSpPr>
            <a:spLocks noGrp="1"/>
          </p:cNvSpPr>
          <p:nvPr>
            <p:ph idx="1"/>
          </p:nvPr>
        </p:nvSpPr>
        <p:spPr>
          <a:xfrm>
            <a:off x="584200" y="1205948"/>
            <a:ext cx="9291320" cy="4732476"/>
          </a:xfrm>
        </p:spPr>
        <p:txBody>
          <a:bodyPr>
            <a:normAutofit fontScale="92500" lnSpcReduction="10000"/>
          </a:bodyPr>
          <a:lstStyle/>
          <a:p>
            <a:pPr marL="263525" indent="-263525" algn="l">
              <a:buFont typeface="+mj-lt"/>
              <a:buAutoNum type="arabicPeriod" startAt="3"/>
            </a:pPr>
            <a:r>
              <a:rPr lang="en-GB" sz="1600" b="1" i="0" dirty="0">
                <a:solidFill>
                  <a:srgbClr val="0D0D0D"/>
                </a:solidFill>
                <a:effectLst/>
                <a:highlight>
                  <a:srgbClr val="FFFFFF"/>
                </a:highlight>
                <a:latin typeface="Söhne"/>
              </a:rPr>
              <a:t>Use Cases and Benefits: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Supply Chain Management:</a:t>
            </a:r>
            <a:r>
              <a:rPr lang="en-GB" sz="1600" b="0" i="0" dirty="0">
                <a:solidFill>
                  <a:srgbClr val="0D0D0D"/>
                </a:solidFill>
                <a:effectLst/>
                <a:highlight>
                  <a:srgbClr val="FFFFFF"/>
                </a:highlight>
                <a:latin typeface="Söhne"/>
              </a:rPr>
              <a:t> Dynamic contracts in supply chains can adjust delivery schedules, pricing terms, or inventory levels based on demand fluctuations, production delays, or market conditions.</a:t>
            </a:r>
          </a:p>
          <a:p>
            <a:pPr marL="457200" lvl="1" indent="0" algn="l">
              <a:buNone/>
            </a:pPr>
            <a:r>
              <a:rPr lang="en-GB" sz="1600" b="1" i="0" dirty="0">
                <a:solidFill>
                  <a:srgbClr val="0D0D0D"/>
                </a:solidFill>
                <a:effectLst/>
                <a:highlight>
                  <a:srgbClr val="FFFFFF"/>
                </a:highlight>
                <a:latin typeface="Söhne"/>
              </a:rPr>
              <a:t>Service Level Agreements (SLAs):</a:t>
            </a:r>
            <a:r>
              <a:rPr lang="en-GB" sz="1600" b="0" i="0" dirty="0">
                <a:solidFill>
                  <a:srgbClr val="0D0D0D"/>
                </a:solidFill>
                <a:effectLst/>
                <a:highlight>
                  <a:srgbClr val="FFFFFF"/>
                </a:highlight>
                <a:latin typeface="Söhne"/>
              </a:rPr>
              <a:t> Adaptive contracts in SLAs can dynamically adjust service levels, response times, or performance metrics based on service quality feedback, customer satisfaction scores, or system performance data.</a:t>
            </a:r>
          </a:p>
          <a:p>
            <a:pPr marL="457200" lvl="1" indent="0" algn="l">
              <a:buNone/>
            </a:pPr>
            <a:r>
              <a:rPr lang="en-GB" sz="1600" b="1" i="0" dirty="0">
                <a:solidFill>
                  <a:srgbClr val="0D0D0D"/>
                </a:solidFill>
                <a:effectLst/>
                <a:highlight>
                  <a:srgbClr val="FFFFFF"/>
                </a:highlight>
                <a:latin typeface="Söhne"/>
              </a:rPr>
              <a:t>Insurance Contracts:</a:t>
            </a:r>
            <a:r>
              <a:rPr lang="en-GB" sz="1600" b="0" i="0" dirty="0">
                <a:solidFill>
                  <a:srgbClr val="0D0D0D"/>
                </a:solidFill>
                <a:effectLst/>
                <a:highlight>
                  <a:srgbClr val="FFFFFF"/>
                </a:highlight>
                <a:latin typeface="Söhne"/>
              </a:rPr>
              <a:t> Dynamic contracts in insurance can adapt coverage terms, premiums, or claim processing workflows based on risk assessments, claim history, or external risk factors (e.g., weather events, market trends).</a:t>
            </a:r>
          </a:p>
          <a:p>
            <a:pPr marL="457200" lvl="1" indent="0" algn="l">
              <a:buNone/>
            </a:pPr>
            <a:r>
              <a:rPr lang="en-GB" sz="1600" b="1" i="0" dirty="0">
                <a:solidFill>
                  <a:srgbClr val="0D0D0D"/>
                </a:solidFill>
                <a:effectLst/>
                <a:highlight>
                  <a:srgbClr val="FFFFFF"/>
                </a:highlight>
                <a:latin typeface="Söhne"/>
              </a:rPr>
              <a:t>Financial Instruments:</a:t>
            </a:r>
            <a:r>
              <a:rPr lang="en-GB" sz="1600" b="0" i="0" dirty="0">
                <a:solidFill>
                  <a:srgbClr val="0D0D0D"/>
                </a:solidFill>
                <a:effectLst/>
                <a:highlight>
                  <a:srgbClr val="FFFFFF"/>
                </a:highlight>
                <a:latin typeface="Söhne"/>
              </a:rPr>
              <a:t> Adaptive contracts in financial instruments can optimize investment strategies, risk management approaches, or asset allocations based on market indicators, investor preferences, or portfolio performance metrics.</a:t>
            </a:r>
          </a:p>
          <a:p>
            <a:pPr algn="l">
              <a:buFont typeface="+mj-lt"/>
              <a:buAutoNum type="arabicPeriod" startAt="3"/>
            </a:pPr>
            <a:r>
              <a:rPr lang="en-GB" sz="1600" b="1" i="0" dirty="0">
                <a:solidFill>
                  <a:srgbClr val="0D0D0D"/>
                </a:solidFill>
                <a:effectLst/>
                <a:highlight>
                  <a:srgbClr val="FFFFFF"/>
                </a:highlight>
                <a:latin typeface="Söhne"/>
              </a:rPr>
              <a:t>Challenges and Considerations:</a:t>
            </a: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Data Accuracy:</a:t>
            </a:r>
            <a:r>
              <a:rPr lang="en-GB" sz="1600" b="0" i="0" dirty="0">
                <a:solidFill>
                  <a:srgbClr val="0D0D0D"/>
                </a:solidFill>
                <a:effectLst/>
                <a:highlight>
                  <a:srgbClr val="FFFFFF"/>
                </a:highlight>
                <a:latin typeface="Söhne"/>
              </a:rPr>
              <a:t> Dynamic and adaptive contracts rely on accurate and reliable data inputs. Ensuring data integrity, quality, and authenticity is crucial to prevent erroneous contract adjustments or decisions.</a:t>
            </a:r>
          </a:p>
          <a:p>
            <a:pPr marL="457200" lvl="1" indent="0" algn="l">
              <a:buNone/>
            </a:pPr>
            <a:r>
              <a:rPr lang="en-GB" sz="1600" b="1" i="0" dirty="0">
                <a:solidFill>
                  <a:srgbClr val="0D0D0D"/>
                </a:solidFill>
                <a:effectLst/>
                <a:highlight>
                  <a:srgbClr val="FFFFFF"/>
                </a:highlight>
                <a:latin typeface="Söhne"/>
              </a:rPr>
              <a:t>Security and Compliance:</a:t>
            </a:r>
            <a:r>
              <a:rPr lang="en-GB" sz="1600" b="0" i="0" dirty="0">
                <a:solidFill>
                  <a:srgbClr val="0D0D0D"/>
                </a:solidFill>
                <a:effectLst/>
                <a:highlight>
                  <a:srgbClr val="FFFFFF"/>
                </a:highlight>
                <a:latin typeface="Söhne"/>
              </a:rPr>
              <a:t> Adaptive contracts must adhere to security protocols, privacy regulations, and compliance standards when adjusting contract terms, processing sensitive data, or executing automated actions.</a:t>
            </a:r>
          </a:p>
          <a:p>
            <a:pPr marL="457200" lvl="1" indent="0" algn="l">
              <a:buNone/>
            </a:pPr>
            <a:r>
              <a:rPr lang="en-GB" sz="1600" b="1" i="0" dirty="0">
                <a:solidFill>
                  <a:srgbClr val="0D0D0D"/>
                </a:solidFill>
                <a:effectLst/>
                <a:highlight>
                  <a:srgbClr val="FFFFFF"/>
                </a:highlight>
                <a:latin typeface="Söhne"/>
              </a:rPr>
              <a:t>Transparency and Accountability:</a:t>
            </a:r>
            <a:r>
              <a:rPr lang="en-GB" sz="1600" b="0" i="0" dirty="0">
                <a:solidFill>
                  <a:srgbClr val="0D0D0D"/>
                </a:solidFill>
                <a:effectLst/>
                <a:highlight>
                  <a:srgbClr val="FFFFFF"/>
                </a:highlight>
                <a:latin typeface="Söhne"/>
              </a:rPr>
              <a:t> Contracts should maintain transparency regarding adaptive mechanisms, decision-making processes, and contract adjustments to foster trust, accountability, and fairness among parties.</a:t>
            </a:r>
          </a:p>
          <a:p>
            <a:endParaRPr lang="tr-TR" sz="1600" dirty="0"/>
          </a:p>
        </p:txBody>
      </p:sp>
      <p:sp>
        <p:nvSpPr>
          <p:cNvPr id="4" name="Slayt Numarası Yer Tutucusu 3">
            <a:extLst>
              <a:ext uri="{FF2B5EF4-FFF2-40B4-BE49-F238E27FC236}">
                <a16:creationId xmlns:a16="http://schemas.microsoft.com/office/drawing/2014/main" id="{E3E93A44-5817-C374-BF8B-2376C42779EC}"/>
              </a:ext>
            </a:extLst>
          </p:cNvPr>
          <p:cNvSpPr>
            <a:spLocks noGrp="1"/>
          </p:cNvSpPr>
          <p:nvPr>
            <p:ph type="sldNum" sz="quarter" idx="12"/>
          </p:nvPr>
        </p:nvSpPr>
        <p:spPr/>
        <p:txBody>
          <a:bodyPr/>
          <a:lstStyle/>
          <a:p>
            <a:fld id="{2926B2C5-729E-49C2-AB30-FB04D85775A3}" type="slidenum">
              <a:rPr lang="tr-TR" smtClean="0"/>
              <a:t>42</a:t>
            </a:fld>
            <a:endParaRPr lang="tr-TR" dirty="0"/>
          </a:p>
        </p:txBody>
      </p:sp>
      <p:pic>
        <p:nvPicPr>
          <p:cNvPr id="18436" name="Picture 4" descr="USE case | Pro-face by Schneider Electric">
            <a:extLst>
              <a:ext uri="{FF2B5EF4-FFF2-40B4-BE49-F238E27FC236}">
                <a16:creationId xmlns:a16="http://schemas.microsoft.com/office/drawing/2014/main" id="{E23DE25D-4DB6-D197-CF07-6F407F1C9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6320" y="1205948"/>
            <a:ext cx="2218068" cy="2218068"/>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18,132 Challenges Stock Photos - Free &amp; Royalty-Free Stock Photos from  Dreamstime">
            <a:extLst>
              <a:ext uri="{FF2B5EF4-FFF2-40B4-BE49-F238E27FC236}">
                <a16:creationId xmlns:a16="http://schemas.microsoft.com/office/drawing/2014/main" id="{676535E5-88DA-A179-7F72-CBB3238AD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4917" y="3833412"/>
            <a:ext cx="1060873" cy="181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995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777417-8A36-3C1F-96F8-B73877C75730}"/>
              </a:ext>
            </a:extLst>
          </p:cNvPr>
          <p:cNvSpPr>
            <a:spLocks noGrp="1"/>
          </p:cNvSpPr>
          <p:nvPr>
            <p:ph type="title"/>
          </p:nvPr>
        </p:nvSpPr>
        <p:spPr>
          <a:xfrm>
            <a:off x="396240" y="365126"/>
            <a:ext cx="11643360" cy="801066"/>
          </a:xfrm>
        </p:spPr>
        <p:txBody>
          <a:bodyPr>
            <a:noAutofit/>
          </a:bodyPr>
          <a:lstStyle/>
          <a:p>
            <a:r>
              <a:rPr lang="tr-TR" sz="3200" dirty="0"/>
              <a:t>AI-Powered Smart </a:t>
            </a:r>
            <a:r>
              <a:rPr lang="tr-TR" sz="3200" dirty="0" err="1"/>
              <a:t>Contracts</a:t>
            </a:r>
            <a:r>
              <a:rPr lang="tr-TR" sz="3200" dirty="0"/>
              <a:t> - </a:t>
            </a:r>
            <a:r>
              <a:rPr lang="en-GB" sz="3200" dirty="0"/>
              <a:t>Use Cases: Predictive Contract Execution</a:t>
            </a:r>
            <a:endParaRPr lang="tr-TR" sz="3200" dirty="0"/>
          </a:p>
        </p:txBody>
      </p:sp>
      <p:sp>
        <p:nvSpPr>
          <p:cNvPr id="3" name="İçerik Yer Tutucusu 2">
            <a:extLst>
              <a:ext uri="{FF2B5EF4-FFF2-40B4-BE49-F238E27FC236}">
                <a16:creationId xmlns:a16="http://schemas.microsoft.com/office/drawing/2014/main" id="{C032EBC0-09DA-6921-3C18-6E5752624237}"/>
              </a:ext>
            </a:extLst>
          </p:cNvPr>
          <p:cNvSpPr>
            <a:spLocks noGrp="1"/>
          </p:cNvSpPr>
          <p:nvPr>
            <p:ph idx="1"/>
          </p:nvPr>
        </p:nvSpPr>
        <p:spPr>
          <a:xfrm>
            <a:off x="655320" y="1765632"/>
            <a:ext cx="8112760" cy="4930967"/>
          </a:xfrm>
        </p:spPr>
        <p:txBody>
          <a:bodyPr>
            <a:normAutofit fontScale="55000" lnSpcReduction="20000"/>
          </a:bodyPr>
          <a:lstStyle/>
          <a:p>
            <a:pPr algn="l">
              <a:buFont typeface="+mj-lt"/>
              <a:buAutoNum type="arabicPeriod"/>
            </a:pPr>
            <a:r>
              <a:rPr lang="en-GB" sz="2500" b="1" i="0" dirty="0">
                <a:solidFill>
                  <a:srgbClr val="0D0D0D"/>
                </a:solidFill>
                <a:effectLst/>
                <a:highlight>
                  <a:srgbClr val="FFFFFF"/>
                </a:highlight>
                <a:latin typeface="Söhne"/>
              </a:rPr>
              <a:t>Financial Contracts and Investments:</a:t>
            </a:r>
            <a:endParaRPr lang="en-GB" sz="2500" b="0" i="0" dirty="0">
              <a:solidFill>
                <a:srgbClr val="0D0D0D"/>
              </a:solidFill>
              <a:effectLst/>
              <a:highlight>
                <a:srgbClr val="FFFFFF"/>
              </a:highlight>
              <a:latin typeface="Söhne"/>
            </a:endParaRPr>
          </a:p>
          <a:p>
            <a:pPr marL="457200" lvl="1" indent="0" algn="l">
              <a:buNone/>
            </a:pPr>
            <a:r>
              <a:rPr lang="en-GB" sz="2500" b="0" i="1" dirty="0">
                <a:solidFill>
                  <a:schemeClr val="accent1"/>
                </a:solidFill>
                <a:effectLst/>
                <a:highlight>
                  <a:srgbClr val="FFFFFF"/>
                </a:highlight>
                <a:latin typeface="Söhne"/>
              </a:rPr>
              <a:t>Use Case:</a:t>
            </a:r>
            <a:r>
              <a:rPr lang="en-GB" sz="2500" b="0" i="0" dirty="0">
                <a:solidFill>
                  <a:schemeClr val="accent1"/>
                </a:solidFill>
                <a:effectLst/>
                <a:highlight>
                  <a:srgbClr val="FFFFFF"/>
                </a:highlight>
                <a:latin typeface="Söhne"/>
              </a:rPr>
              <a:t> </a:t>
            </a:r>
            <a:r>
              <a:rPr lang="en-GB" sz="2500" b="0" i="0" dirty="0">
                <a:solidFill>
                  <a:srgbClr val="0D0D0D"/>
                </a:solidFill>
                <a:effectLst/>
                <a:highlight>
                  <a:srgbClr val="FFFFFF"/>
                </a:highlight>
                <a:latin typeface="Söhne"/>
              </a:rPr>
              <a:t>Predictive contract execution can be applied in financial contracts, such as investment agreements, loans, or derivatives. AI algorithms </a:t>
            </a:r>
            <a:r>
              <a:rPr lang="en-GB" sz="2500" b="0" i="0" dirty="0" err="1">
                <a:solidFill>
                  <a:srgbClr val="0D0D0D"/>
                </a:solidFill>
                <a:effectLst/>
                <a:highlight>
                  <a:srgbClr val="FFFFFF"/>
                </a:highlight>
                <a:latin typeface="Söhne"/>
              </a:rPr>
              <a:t>analyze</a:t>
            </a:r>
            <a:r>
              <a:rPr lang="en-GB" sz="2500" b="0" i="0" dirty="0">
                <a:solidFill>
                  <a:srgbClr val="0D0D0D"/>
                </a:solidFill>
                <a:effectLst/>
                <a:highlight>
                  <a:srgbClr val="FFFFFF"/>
                </a:highlight>
                <a:latin typeface="Söhne"/>
              </a:rPr>
              <a:t> market data, economic indicators, and asset performance to predict investment trends, risks, and returns.</a:t>
            </a:r>
          </a:p>
          <a:p>
            <a:pPr marL="457200" lvl="1" indent="0" algn="l">
              <a:buNone/>
            </a:pPr>
            <a:r>
              <a:rPr lang="en-GB" sz="2500" b="0" i="1" dirty="0">
                <a:solidFill>
                  <a:schemeClr val="accent6">
                    <a:lumMod val="75000"/>
                  </a:schemeClr>
                </a:solidFill>
                <a:effectLst/>
                <a:highlight>
                  <a:srgbClr val="FFFFFF"/>
                </a:highlight>
                <a:latin typeface="Söhne"/>
              </a:rPr>
              <a:t>Benefits:</a:t>
            </a:r>
            <a:r>
              <a:rPr lang="en-GB" sz="2500" b="0" i="0" dirty="0">
                <a:solidFill>
                  <a:schemeClr val="accent6">
                    <a:lumMod val="75000"/>
                  </a:schemeClr>
                </a:solidFill>
                <a:effectLst/>
                <a:highlight>
                  <a:srgbClr val="FFFFFF"/>
                </a:highlight>
                <a:latin typeface="Söhne"/>
              </a:rPr>
              <a:t> </a:t>
            </a:r>
            <a:r>
              <a:rPr lang="en-GB" sz="2500" b="0" i="0" dirty="0">
                <a:solidFill>
                  <a:srgbClr val="0D0D0D"/>
                </a:solidFill>
                <a:effectLst/>
                <a:highlight>
                  <a:srgbClr val="FFFFFF"/>
                </a:highlight>
                <a:latin typeface="Söhne"/>
              </a:rPr>
              <a:t>Investors can make informed decisions based on predictive analytics, optimize portfolio allocations, hedge risks, and enhance investment strategies. Contracts can automatically adjust terms, trigger actions (e.g., automatic asset sales or purchases), or update performance benchmarks based on predictive insights.</a:t>
            </a:r>
          </a:p>
          <a:p>
            <a:pPr algn="l">
              <a:buFont typeface="+mj-lt"/>
              <a:buAutoNum type="arabicPeriod"/>
            </a:pPr>
            <a:r>
              <a:rPr lang="en-GB" sz="2500" b="1" i="0" dirty="0">
                <a:solidFill>
                  <a:srgbClr val="0D0D0D"/>
                </a:solidFill>
                <a:effectLst/>
                <a:highlight>
                  <a:srgbClr val="FFFFFF"/>
                </a:highlight>
                <a:latin typeface="Söhne"/>
              </a:rPr>
              <a:t>Supply Chain Contracts:</a:t>
            </a:r>
            <a:endParaRPr lang="en-GB" sz="2500" b="0" i="0" dirty="0">
              <a:solidFill>
                <a:srgbClr val="0D0D0D"/>
              </a:solidFill>
              <a:effectLst/>
              <a:highlight>
                <a:srgbClr val="FFFFFF"/>
              </a:highlight>
              <a:latin typeface="Söhne"/>
            </a:endParaRPr>
          </a:p>
          <a:p>
            <a:pPr marL="457200" lvl="1" indent="0" algn="l">
              <a:buNone/>
            </a:pPr>
            <a:r>
              <a:rPr lang="en-GB" sz="2500" b="0" i="1" dirty="0">
                <a:solidFill>
                  <a:schemeClr val="accent5">
                    <a:lumMod val="75000"/>
                  </a:schemeClr>
                </a:solidFill>
                <a:effectLst/>
                <a:highlight>
                  <a:srgbClr val="FFFFFF"/>
                </a:highlight>
                <a:latin typeface="Söhne"/>
              </a:rPr>
              <a:t>Use Case:</a:t>
            </a:r>
            <a:r>
              <a:rPr lang="en-GB" sz="2500" b="0" i="0" dirty="0">
                <a:solidFill>
                  <a:schemeClr val="accent5">
                    <a:lumMod val="75000"/>
                  </a:schemeClr>
                </a:solidFill>
                <a:effectLst/>
                <a:highlight>
                  <a:srgbClr val="FFFFFF"/>
                </a:highlight>
                <a:latin typeface="Söhne"/>
              </a:rPr>
              <a:t> </a:t>
            </a:r>
            <a:r>
              <a:rPr lang="en-GB" sz="2500" b="0" i="0" dirty="0">
                <a:solidFill>
                  <a:srgbClr val="0D0D0D"/>
                </a:solidFill>
                <a:effectLst/>
                <a:highlight>
                  <a:srgbClr val="FFFFFF"/>
                </a:highlight>
                <a:latin typeface="Söhne"/>
              </a:rPr>
              <a:t>Predictive contract execution can optimize supply chain contracts by forecasting demand, inventory levels, production schedules, and logistics requirements. AI algorithms </a:t>
            </a:r>
            <a:r>
              <a:rPr lang="en-GB" sz="2500" b="0" i="0" dirty="0" err="1">
                <a:solidFill>
                  <a:srgbClr val="0D0D0D"/>
                </a:solidFill>
                <a:effectLst/>
                <a:highlight>
                  <a:srgbClr val="FFFFFF"/>
                </a:highlight>
                <a:latin typeface="Söhne"/>
              </a:rPr>
              <a:t>analyze</a:t>
            </a:r>
            <a:r>
              <a:rPr lang="en-GB" sz="2500" b="0" i="0" dirty="0">
                <a:solidFill>
                  <a:srgbClr val="0D0D0D"/>
                </a:solidFill>
                <a:effectLst/>
                <a:highlight>
                  <a:srgbClr val="FFFFFF"/>
                </a:highlight>
                <a:latin typeface="Söhne"/>
              </a:rPr>
              <a:t> historical data, market demand patterns, and supply chain disruptions to predict future needs and optimize contract terms.</a:t>
            </a:r>
          </a:p>
          <a:p>
            <a:pPr marL="457200" lvl="1" indent="0" algn="l">
              <a:buNone/>
            </a:pPr>
            <a:r>
              <a:rPr lang="en-GB" sz="2500" b="0" i="1" dirty="0">
                <a:solidFill>
                  <a:schemeClr val="accent6">
                    <a:lumMod val="75000"/>
                  </a:schemeClr>
                </a:solidFill>
                <a:effectLst/>
                <a:highlight>
                  <a:srgbClr val="FFFFFF"/>
                </a:highlight>
                <a:latin typeface="Söhne"/>
              </a:rPr>
              <a:t>Benefits:</a:t>
            </a:r>
            <a:r>
              <a:rPr lang="en-GB" sz="2500" b="0" i="0" dirty="0">
                <a:solidFill>
                  <a:schemeClr val="accent6">
                    <a:lumMod val="75000"/>
                  </a:schemeClr>
                </a:solidFill>
                <a:effectLst/>
                <a:highlight>
                  <a:srgbClr val="FFFFFF"/>
                </a:highlight>
                <a:latin typeface="Söhne"/>
              </a:rPr>
              <a:t> </a:t>
            </a:r>
            <a:r>
              <a:rPr lang="en-GB" sz="2500" b="0" i="0" dirty="0">
                <a:solidFill>
                  <a:srgbClr val="0D0D0D"/>
                </a:solidFill>
                <a:effectLst/>
                <a:highlight>
                  <a:srgbClr val="FFFFFF"/>
                </a:highlight>
                <a:latin typeface="Söhne"/>
              </a:rPr>
              <a:t>Suppliers can proactively manage inventory, production capacity, and distribution logistics based on predictive insights. Contracts can automatically adjust delivery schedules, pricing models, or production quotas to align with predicted demand fluctuations and market trends.</a:t>
            </a:r>
          </a:p>
          <a:p>
            <a:pPr algn="l">
              <a:buFont typeface="+mj-lt"/>
              <a:buAutoNum type="arabicPeriod"/>
            </a:pPr>
            <a:r>
              <a:rPr lang="en-GB" sz="2500" b="1" i="0" dirty="0">
                <a:solidFill>
                  <a:srgbClr val="0D0D0D"/>
                </a:solidFill>
                <a:effectLst/>
                <a:highlight>
                  <a:srgbClr val="FFFFFF"/>
                </a:highlight>
                <a:latin typeface="Söhne"/>
              </a:rPr>
              <a:t>Insurance Contracts:</a:t>
            </a:r>
            <a:endParaRPr lang="en-GB" sz="2500" b="0" i="0" dirty="0">
              <a:solidFill>
                <a:srgbClr val="0D0D0D"/>
              </a:solidFill>
              <a:effectLst/>
              <a:highlight>
                <a:srgbClr val="FFFFFF"/>
              </a:highlight>
              <a:latin typeface="Söhne"/>
            </a:endParaRPr>
          </a:p>
          <a:p>
            <a:pPr marL="457200" lvl="1" indent="0" algn="l">
              <a:buNone/>
            </a:pPr>
            <a:r>
              <a:rPr lang="en-GB" sz="2500" b="0" i="1" dirty="0">
                <a:solidFill>
                  <a:schemeClr val="accent5">
                    <a:lumMod val="75000"/>
                  </a:schemeClr>
                </a:solidFill>
                <a:effectLst/>
                <a:highlight>
                  <a:srgbClr val="FFFFFF"/>
                </a:highlight>
                <a:latin typeface="Söhne"/>
              </a:rPr>
              <a:t>Use Case:</a:t>
            </a:r>
            <a:r>
              <a:rPr lang="en-GB" sz="2500" b="0" i="0" dirty="0">
                <a:solidFill>
                  <a:schemeClr val="accent5">
                    <a:lumMod val="75000"/>
                  </a:schemeClr>
                </a:solidFill>
                <a:effectLst/>
                <a:highlight>
                  <a:srgbClr val="FFFFFF"/>
                </a:highlight>
                <a:latin typeface="Söhne"/>
              </a:rPr>
              <a:t> </a:t>
            </a:r>
            <a:r>
              <a:rPr lang="en-GB" sz="2500" b="0" i="0" dirty="0">
                <a:solidFill>
                  <a:srgbClr val="0D0D0D"/>
                </a:solidFill>
                <a:effectLst/>
                <a:highlight>
                  <a:srgbClr val="FFFFFF"/>
                </a:highlight>
                <a:latin typeface="Söhne"/>
              </a:rPr>
              <a:t>Predictive contract execution can improve insurance contracts by assessing risk profiles, claim probabilities, and fraud detection. AI algorithms </a:t>
            </a:r>
            <a:r>
              <a:rPr lang="en-GB" sz="2500" b="0" i="0" dirty="0" err="1">
                <a:solidFill>
                  <a:srgbClr val="0D0D0D"/>
                </a:solidFill>
                <a:effectLst/>
                <a:highlight>
                  <a:srgbClr val="FFFFFF"/>
                </a:highlight>
                <a:latin typeface="Söhne"/>
              </a:rPr>
              <a:t>analyze</a:t>
            </a:r>
            <a:r>
              <a:rPr lang="en-GB" sz="2500" b="0" i="0" dirty="0">
                <a:solidFill>
                  <a:srgbClr val="0D0D0D"/>
                </a:solidFill>
                <a:effectLst/>
                <a:highlight>
                  <a:srgbClr val="FFFFFF"/>
                </a:highlight>
                <a:latin typeface="Söhne"/>
              </a:rPr>
              <a:t> customer data, claim history, industry trends, and risk factors to predict insurance claims, assess coverage adequacy, and prevent fraudulent activities.</a:t>
            </a:r>
          </a:p>
          <a:p>
            <a:pPr marL="457200" lvl="1" indent="0" algn="l">
              <a:buNone/>
            </a:pPr>
            <a:r>
              <a:rPr lang="en-GB" sz="2500" b="0" i="1" dirty="0">
                <a:solidFill>
                  <a:schemeClr val="accent6">
                    <a:lumMod val="75000"/>
                  </a:schemeClr>
                </a:solidFill>
                <a:effectLst/>
                <a:highlight>
                  <a:srgbClr val="FFFFFF"/>
                </a:highlight>
                <a:latin typeface="Söhne"/>
              </a:rPr>
              <a:t>Benefits:</a:t>
            </a:r>
            <a:r>
              <a:rPr lang="en-GB" sz="2500" b="0" i="0" dirty="0">
                <a:solidFill>
                  <a:schemeClr val="accent6">
                    <a:lumMod val="75000"/>
                  </a:schemeClr>
                </a:solidFill>
                <a:effectLst/>
                <a:highlight>
                  <a:srgbClr val="FFFFFF"/>
                </a:highlight>
                <a:latin typeface="Söhne"/>
              </a:rPr>
              <a:t> </a:t>
            </a:r>
            <a:r>
              <a:rPr lang="en-GB" sz="2500" b="0" i="0" dirty="0">
                <a:solidFill>
                  <a:srgbClr val="0D0D0D"/>
                </a:solidFill>
                <a:effectLst/>
                <a:highlight>
                  <a:srgbClr val="FFFFFF"/>
                </a:highlight>
                <a:latin typeface="Söhne"/>
              </a:rPr>
              <a:t>Insurers can optimize underwriting processes, pricing models, and claim settlements based on predictive analytics. Contracts can automatically adjust premiums, coverage limits, or claim processing workflows in response to predicted risk levels and claim probabilities.</a:t>
            </a:r>
          </a:p>
          <a:p>
            <a:endParaRPr lang="tr-TR" dirty="0"/>
          </a:p>
        </p:txBody>
      </p:sp>
      <p:sp>
        <p:nvSpPr>
          <p:cNvPr id="4" name="Slayt Numarası Yer Tutucusu 3">
            <a:extLst>
              <a:ext uri="{FF2B5EF4-FFF2-40B4-BE49-F238E27FC236}">
                <a16:creationId xmlns:a16="http://schemas.microsoft.com/office/drawing/2014/main" id="{688D131E-A016-0E8F-A319-E2872E282048}"/>
              </a:ext>
            </a:extLst>
          </p:cNvPr>
          <p:cNvSpPr>
            <a:spLocks noGrp="1"/>
          </p:cNvSpPr>
          <p:nvPr>
            <p:ph type="sldNum" sz="quarter" idx="12"/>
          </p:nvPr>
        </p:nvSpPr>
        <p:spPr/>
        <p:txBody>
          <a:bodyPr/>
          <a:lstStyle/>
          <a:p>
            <a:fld id="{2926B2C5-729E-49C2-AB30-FB04D85775A3}" type="slidenum">
              <a:rPr lang="tr-TR" smtClean="0"/>
              <a:t>43</a:t>
            </a:fld>
            <a:endParaRPr lang="tr-TR" dirty="0"/>
          </a:p>
        </p:txBody>
      </p:sp>
      <p:pic>
        <p:nvPicPr>
          <p:cNvPr id="19460" name="Picture 4" descr="Unleashing Possibilities: The Marvel Of AI-Powered Smart Contracts">
            <a:extLst>
              <a:ext uri="{FF2B5EF4-FFF2-40B4-BE49-F238E27FC236}">
                <a16:creationId xmlns:a16="http://schemas.microsoft.com/office/drawing/2014/main" id="{ABE56770-C861-E185-655B-033713E0E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5090" y="2790935"/>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415830AF-A9EE-354B-C4E1-EE82AD9E95AA}"/>
              </a:ext>
            </a:extLst>
          </p:cNvPr>
          <p:cNvSpPr txBox="1"/>
          <p:nvPr/>
        </p:nvSpPr>
        <p:spPr>
          <a:xfrm>
            <a:off x="467360" y="1135712"/>
            <a:ext cx="11365230" cy="523220"/>
          </a:xfrm>
          <a:prstGeom prst="rect">
            <a:avLst/>
          </a:prstGeom>
          <a:noFill/>
        </p:spPr>
        <p:txBody>
          <a:bodyPr wrap="square">
            <a:spAutoFit/>
          </a:bodyPr>
          <a:lstStyle/>
          <a:p>
            <a:pPr marL="0" indent="0" algn="l">
              <a:buNone/>
            </a:pPr>
            <a:r>
              <a:rPr lang="en-GB" sz="1400" b="0" i="0" dirty="0">
                <a:solidFill>
                  <a:srgbClr val="0D0D0D"/>
                </a:solidFill>
                <a:effectLst/>
                <a:highlight>
                  <a:srgbClr val="FFFFFF"/>
                </a:highlight>
                <a:latin typeface="Söhne"/>
              </a:rPr>
              <a:t>AI-powered smart contracts with predictive contract execution capabilities leverage machine learning algorithms to forecast future events, outcomes, or trends relevant to contract performance. Here are some use cases and benefits of predictive contract execution in AI-powered smart contracts:</a:t>
            </a:r>
          </a:p>
        </p:txBody>
      </p:sp>
    </p:spTree>
    <p:extLst>
      <p:ext uri="{BB962C8B-B14F-4D97-AF65-F5344CB8AC3E}">
        <p14:creationId xmlns:p14="http://schemas.microsoft.com/office/powerpoint/2010/main" val="688981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777417-8A36-3C1F-96F8-B73877C75730}"/>
              </a:ext>
            </a:extLst>
          </p:cNvPr>
          <p:cNvSpPr>
            <a:spLocks noGrp="1"/>
          </p:cNvSpPr>
          <p:nvPr>
            <p:ph type="title"/>
          </p:nvPr>
        </p:nvSpPr>
        <p:spPr>
          <a:xfrm>
            <a:off x="422744" y="404882"/>
            <a:ext cx="11535576" cy="801066"/>
          </a:xfrm>
        </p:spPr>
        <p:txBody>
          <a:bodyPr>
            <a:noAutofit/>
          </a:bodyPr>
          <a:lstStyle/>
          <a:p>
            <a:r>
              <a:rPr lang="tr-TR" sz="3200" dirty="0"/>
              <a:t>AI-Powered Smart </a:t>
            </a:r>
            <a:r>
              <a:rPr lang="tr-TR" sz="3200" dirty="0" err="1"/>
              <a:t>Contracts</a:t>
            </a:r>
            <a:r>
              <a:rPr lang="tr-TR" sz="3200" dirty="0"/>
              <a:t> - </a:t>
            </a:r>
            <a:r>
              <a:rPr lang="en-GB" sz="3200" dirty="0"/>
              <a:t>Use Cases: Predictive Contract Execution</a:t>
            </a:r>
            <a:endParaRPr lang="tr-TR" sz="3200" dirty="0"/>
          </a:p>
        </p:txBody>
      </p:sp>
      <p:sp>
        <p:nvSpPr>
          <p:cNvPr id="3" name="İçerik Yer Tutucusu 2">
            <a:extLst>
              <a:ext uri="{FF2B5EF4-FFF2-40B4-BE49-F238E27FC236}">
                <a16:creationId xmlns:a16="http://schemas.microsoft.com/office/drawing/2014/main" id="{C032EBC0-09DA-6921-3C18-6E5752624237}"/>
              </a:ext>
            </a:extLst>
          </p:cNvPr>
          <p:cNvSpPr>
            <a:spLocks noGrp="1"/>
          </p:cNvSpPr>
          <p:nvPr>
            <p:ph idx="1"/>
          </p:nvPr>
        </p:nvSpPr>
        <p:spPr>
          <a:xfrm>
            <a:off x="584200" y="1205948"/>
            <a:ext cx="8092440" cy="4732476"/>
          </a:xfrm>
        </p:spPr>
        <p:txBody>
          <a:bodyPr>
            <a:normAutofit/>
          </a:bodyPr>
          <a:lstStyle/>
          <a:p>
            <a:pPr marL="514350" indent="-514350" algn="l">
              <a:buFont typeface="+mj-lt"/>
              <a:buAutoNum type="arabicPeriod" startAt="4"/>
            </a:pPr>
            <a:r>
              <a:rPr lang="en-GB" sz="1600" b="1" i="0" dirty="0">
                <a:solidFill>
                  <a:srgbClr val="0D0D0D"/>
                </a:solidFill>
                <a:effectLst/>
                <a:highlight>
                  <a:srgbClr val="FFFFFF"/>
                </a:highlight>
                <a:latin typeface="Söhne"/>
              </a:rPr>
              <a:t>Service Level Agreements (SLAs):</a:t>
            </a:r>
            <a:endParaRPr lang="en-GB" sz="1600" b="0" i="0" dirty="0">
              <a:solidFill>
                <a:srgbClr val="0D0D0D"/>
              </a:solidFill>
              <a:effectLst/>
              <a:highlight>
                <a:srgbClr val="FFFFFF"/>
              </a:highlight>
              <a:latin typeface="Söhne"/>
            </a:endParaRPr>
          </a:p>
          <a:p>
            <a:pPr marL="457200" lvl="1" indent="0" algn="l">
              <a:buNone/>
            </a:pPr>
            <a:r>
              <a:rPr lang="en-GB" sz="1600" b="0" i="1" dirty="0">
                <a:solidFill>
                  <a:schemeClr val="accent5">
                    <a:lumMod val="75000"/>
                  </a:schemeClr>
                </a:solidFill>
                <a:effectLst/>
                <a:highlight>
                  <a:srgbClr val="FFFFFF"/>
                </a:highlight>
                <a:latin typeface="Söhne"/>
              </a:rPr>
              <a:t>Use Case:</a:t>
            </a:r>
            <a:r>
              <a:rPr lang="en-GB" sz="1600" b="0" i="0" dirty="0">
                <a:solidFill>
                  <a:schemeClr val="accent5">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Predictive contract execution can enhance SLAs by forecasting service performance, downtime risks, and customer satisfaction levels. AI algorithms </a:t>
            </a:r>
            <a:r>
              <a:rPr lang="en-GB" sz="1600" b="0" i="0" dirty="0" err="1">
                <a:solidFill>
                  <a:srgbClr val="0D0D0D"/>
                </a:solidFill>
                <a:effectLst/>
                <a:highlight>
                  <a:srgbClr val="FFFFFF"/>
                </a:highlight>
                <a:latin typeface="Söhne"/>
              </a:rPr>
              <a:t>analyze</a:t>
            </a:r>
            <a:r>
              <a:rPr lang="en-GB" sz="1600" b="0" i="0" dirty="0">
                <a:solidFill>
                  <a:srgbClr val="0D0D0D"/>
                </a:solidFill>
                <a:effectLst/>
                <a:highlight>
                  <a:srgbClr val="FFFFFF"/>
                </a:highlight>
                <a:latin typeface="Söhne"/>
              </a:rPr>
              <a:t> historical service data, user feedback, system metrics, and performance indicators to predict service levels, identify potential issues, and proactively address service disruptions.</a:t>
            </a:r>
          </a:p>
          <a:p>
            <a:pPr marL="457200" lvl="1" indent="0" algn="l">
              <a:buNone/>
            </a:pPr>
            <a:r>
              <a:rPr lang="en-GB" sz="1600" b="0" i="1" dirty="0">
                <a:solidFill>
                  <a:schemeClr val="accent6">
                    <a:lumMod val="75000"/>
                  </a:schemeClr>
                </a:solidFill>
                <a:effectLst/>
                <a:highlight>
                  <a:srgbClr val="FFFFFF"/>
                </a:highlight>
                <a:latin typeface="Söhne"/>
              </a:rPr>
              <a:t>Benefits:</a:t>
            </a:r>
            <a:r>
              <a:rPr lang="en-GB" sz="1600" b="0"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Service providers can optimize service delivery, response times, and resource allocations based on predictive insights. Contracts can automatically trigger service improvements, escalations, or compensations to meet predicted service levels and exceed customer expectations.</a:t>
            </a:r>
          </a:p>
          <a:p>
            <a:pPr algn="l">
              <a:buFont typeface="+mj-lt"/>
              <a:buAutoNum type="arabicPeriod" startAt="4"/>
            </a:pPr>
            <a:r>
              <a:rPr lang="en-GB" sz="1600" b="1" i="0" dirty="0">
                <a:solidFill>
                  <a:srgbClr val="0D0D0D"/>
                </a:solidFill>
                <a:effectLst/>
                <a:highlight>
                  <a:srgbClr val="FFFFFF"/>
                </a:highlight>
                <a:latin typeface="Söhne"/>
              </a:rPr>
              <a:t>Real Estate Contracts:</a:t>
            </a:r>
            <a:endParaRPr lang="en-GB" sz="1600" b="0" i="0" dirty="0">
              <a:solidFill>
                <a:srgbClr val="0D0D0D"/>
              </a:solidFill>
              <a:effectLst/>
              <a:highlight>
                <a:srgbClr val="FFFFFF"/>
              </a:highlight>
              <a:latin typeface="Söhne"/>
            </a:endParaRPr>
          </a:p>
          <a:p>
            <a:pPr marL="457200" lvl="1" indent="0" algn="l">
              <a:buNone/>
            </a:pPr>
            <a:r>
              <a:rPr lang="en-GB" sz="1600" b="0" i="1" dirty="0">
                <a:solidFill>
                  <a:schemeClr val="accent5">
                    <a:lumMod val="75000"/>
                  </a:schemeClr>
                </a:solidFill>
                <a:effectLst/>
                <a:highlight>
                  <a:srgbClr val="FFFFFF"/>
                </a:highlight>
                <a:latin typeface="Söhne"/>
              </a:rPr>
              <a:t>Use Case:</a:t>
            </a:r>
            <a:r>
              <a:rPr lang="en-GB" sz="1600" b="0" i="0" dirty="0">
                <a:solidFill>
                  <a:schemeClr val="accent5">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Predictive contract execution can benefit real estate contracts by forecasting property values, market trends, rental yields, and investment opportunities. AI algorithms </a:t>
            </a:r>
            <a:r>
              <a:rPr lang="en-GB" sz="1600" b="0" i="0" dirty="0" err="1">
                <a:solidFill>
                  <a:srgbClr val="0D0D0D"/>
                </a:solidFill>
                <a:effectLst/>
                <a:highlight>
                  <a:srgbClr val="FFFFFF"/>
                </a:highlight>
                <a:latin typeface="Söhne"/>
              </a:rPr>
              <a:t>analyze</a:t>
            </a:r>
            <a:r>
              <a:rPr lang="en-GB" sz="1600" b="0" i="0" dirty="0">
                <a:solidFill>
                  <a:srgbClr val="0D0D0D"/>
                </a:solidFill>
                <a:effectLst/>
                <a:highlight>
                  <a:srgbClr val="FFFFFF"/>
                </a:highlight>
                <a:latin typeface="Söhne"/>
              </a:rPr>
              <a:t> real estate data, market dynamics, economic indicators, and demographic trends to predict property prices, rental demand, and investment returns.</a:t>
            </a:r>
          </a:p>
          <a:p>
            <a:pPr marL="457200" lvl="1" indent="0" algn="l">
              <a:buNone/>
            </a:pPr>
            <a:r>
              <a:rPr lang="en-GB" sz="1600" b="0" i="1" dirty="0">
                <a:solidFill>
                  <a:schemeClr val="accent6">
                    <a:lumMod val="75000"/>
                  </a:schemeClr>
                </a:solidFill>
                <a:effectLst/>
                <a:highlight>
                  <a:srgbClr val="FFFFFF"/>
                </a:highlight>
                <a:latin typeface="Söhne"/>
              </a:rPr>
              <a:t>Benefits:</a:t>
            </a:r>
            <a:r>
              <a:rPr lang="en-GB" sz="1600" b="0"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Real estate investors, developers, and property managers can make data-driven decisions, optimize property portfolios, and mitigate investment risks. Contracts can automatically adjust lease terms, rental prices, or property management strategies based on predicted market conditions and investment performance.</a:t>
            </a:r>
          </a:p>
          <a:p>
            <a:endParaRPr lang="tr-TR" sz="1600" dirty="0"/>
          </a:p>
        </p:txBody>
      </p:sp>
      <p:sp>
        <p:nvSpPr>
          <p:cNvPr id="4" name="Slayt Numarası Yer Tutucusu 3">
            <a:extLst>
              <a:ext uri="{FF2B5EF4-FFF2-40B4-BE49-F238E27FC236}">
                <a16:creationId xmlns:a16="http://schemas.microsoft.com/office/drawing/2014/main" id="{688D131E-A016-0E8F-A319-E2872E282048}"/>
              </a:ext>
            </a:extLst>
          </p:cNvPr>
          <p:cNvSpPr>
            <a:spLocks noGrp="1"/>
          </p:cNvSpPr>
          <p:nvPr>
            <p:ph type="sldNum" sz="quarter" idx="12"/>
          </p:nvPr>
        </p:nvSpPr>
        <p:spPr/>
        <p:txBody>
          <a:bodyPr/>
          <a:lstStyle/>
          <a:p>
            <a:fld id="{2926B2C5-729E-49C2-AB30-FB04D85775A3}" type="slidenum">
              <a:rPr lang="tr-TR" smtClean="0"/>
              <a:t>44</a:t>
            </a:fld>
            <a:endParaRPr lang="tr-TR" dirty="0"/>
          </a:p>
        </p:txBody>
      </p:sp>
      <p:pic>
        <p:nvPicPr>
          <p:cNvPr id="5" name="Picture 4" descr="Unleashing Possibilities: The Marvel Of AI-Powered Smart Contracts">
            <a:extLst>
              <a:ext uri="{FF2B5EF4-FFF2-40B4-BE49-F238E27FC236}">
                <a16:creationId xmlns:a16="http://schemas.microsoft.com/office/drawing/2014/main" id="{E071B715-6E26-6ACA-0261-55907899C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5090" y="2790935"/>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794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B26389-D4AC-4BFC-71A6-B33E447D027D}"/>
              </a:ext>
            </a:extLst>
          </p:cNvPr>
          <p:cNvSpPr>
            <a:spLocks noGrp="1"/>
          </p:cNvSpPr>
          <p:nvPr>
            <p:ph type="title"/>
          </p:nvPr>
        </p:nvSpPr>
        <p:spPr/>
        <p:txBody>
          <a:bodyPr>
            <a:noAutofit/>
          </a:bodyPr>
          <a:lstStyle/>
          <a:p>
            <a:r>
              <a:rPr lang="tr-TR" sz="3200" dirty="0"/>
              <a:t>AI-Powered Smart </a:t>
            </a:r>
            <a:r>
              <a:rPr lang="tr-TR" sz="3200" dirty="0" err="1"/>
              <a:t>Contracts</a:t>
            </a:r>
            <a:r>
              <a:rPr lang="tr-TR" sz="3200" dirty="0"/>
              <a:t> - </a:t>
            </a:r>
            <a:r>
              <a:rPr lang="tr-TR" sz="3200" dirty="0" err="1">
                <a:solidFill>
                  <a:schemeClr val="accent6">
                    <a:lumMod val="75000"/>
                  </a:schemeClr>
                </a:solidFill>
              </a:rPr>
              <a:t>Benefits</a:t>
            </a:r>
            <a:r>
              <a:rPr lang="tr-TR" sz="3200" dirty="0"/>
              <a:t> </a:t>
            </a:r>
          </a:p>
        </p:txBody>
      </p:sp>
      <p:sp>
        <p:nvSpPr>
          <p:cNvPr id="3" name="İçerik Yer Tutucusu 2">
            <a:extLst>
              <a:ext uri="{FF2B5EF4-FFF2-40B4-BE49-F238E27FC236}">
                <a16:creationId xmlns:a16="http://schemas.microsoft.com/office/drawing/2014/main" id="{DE35E4FD-2B66-DFA6-4645-FFE0835FED4E}"/>
              </a:ext>
            </a:extLst>
          </p:cNvPr>
          <p:cNvSpPr>
            <a:spLocks noGrp="1"/>
          </p:cNvSpPr>
          <p:nvPr>
            <p:ph idx="1"/>
          </p:nvPr>
        </p:nvSpPr>
        <p:spPr>
          <a:xfrm>
            <a:off x="594360" y="1145872"/>
            <a:ext cx="8712200" cy="5010771"/>
          </a:xfrm>
        </p:spPr>
        <p:txBody>
          <a:bodyPr>
            <a:noAutofit/>
          </a:bodyPr>
          <a:lstStyle/>
          <a:p>
            <a:pPr algn="l">
              <a:buFont typeface="+mj-lt"/>
              <a:buAutoNum type="arabicPeriod"/>
            </a:pPr>
            <a:r>
              <a:rPr lang="en-GB" sz="1600" b="1" i="0" dirty="0">
                <a:solidFill>
                  <a:schemeClr val="accent6">
                    <a:lumMod val="75000"/>
                  </a:schemeClr>
                </a:solidFill>
                <a:effectLst/>
                <a:highlight>
                  <a:srgbClr val="FFFFFF"/>
                </a:highlight>
                <a:latin typeface="Söhne"/>
              </a:rPr>
              <a:t>Automation and Efficiency</a:t>
            </a:r>
            <a:r>
              <a:rPr lang="en-GB" sz="1600" b="1" i="0" dirty="0">
                <a:solidFill>
                  <a:srgbClr val="0D0D0D"/>
                </a:solidFill>
                <a:effectLst/>
                <a:highlight>
                  <a:srgbClr val="FFFFFF"/>
                </a:highlight>
                <a:latin typeface="Söhne"/>
              </a:rPr>
              <a:t>:</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AI-powered smart contracts automate contract execution, decision-making, and data analysis, leading to increased efficiency, reduced manual errors, and streamlined processes.</a:t>
            </a:r>
          </a:p>
          <a:p>
            <a:pPr algn="l">
              <a:buFont typeface="+mj-lt"/>
              <a:buAutoNum type="arabicPeriod"/>
            </a:pPr>
            <a:r>
              <a:rPr lang="en-GB" sz="1600" b="1" i="0" dirty="0">
                <a:solidFill>
                  <a:schemeClr val="accent6">
                    <a:lumMod val="75000"/>
                  </a:schemeClr>
                </a:solidFill>
                <a:effectLst/>
                <a:highlight>
                  <a:srgbClr val="FFFFFF"/>
                </a:highlight>
                <a:latin typeface="Söhne"/>
              </a:rPr>
              <a:t>Predictive Insights:</a:t>
            </a:r>
            <a:r>
              <a:rPr lang="tr-TR" sz="1600" b="1"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AI algorithms provide predictive insights and analytics, enabling informed decision-making, risk mitigation, and optimized contract terms based on real-time data and market trends.</a:t>
            </a:r>
          </a:p>
          <a:p>
            <a:pPr algn="l">
              <a:buFont typeface="+mj-lt"/>
              <a:buAutoNum type="arabicPeriod"/>
            </a:pPr>
            <a:r>
              <a:rPr lang="en-GB" sz="1600" b="1" i="0" dirty="0">
                <a:solidFill>
                  <a:schemeClr val="accent6">
                    <a:lumMod val="75000"/>
                  </a:schemeClr>
                </a:solidFill>
                <a:effectLst/>
                <a:highlight>
                  <a:srgbClr val="FFFFFF"/>
                </a:highlight>
                <a:latin typeface="Söhne"/>
              </a:rPr>
              <a:t>Personalization and Adaptability:</a:t>
            </a:r>
            <a:r>
              <a:rPr lang="tr-TR" sz="1600" b="1"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AI enables personalized contract terms, dynamic pricing models, and adaptive functionalities tailored to individual users' preferences, </a:t>
            </a:r>
            <a:r>
              <a:rPr lang="en-GB" sz="1600" b="0" i="0" dirty="0" err="1">
                <a:solidFill>
                  <a:srgbClr val="0D0D0D"/>
                </a:solidFill>
                <a:effectLst/>
                <a:highlight>
                  <a:srgbClr val="FFFFFF"/>
                </a:highlight>
                <a:latin typeface="Söhne"/>
              </a:rPr>
              <a:t>behavior</a:t>
            </a:r>
            <a:r>
              <a:rPr lang="en-GB" sz="1600" b="0" i="0" dirty="0">
                <a:solidFill>
                  <a:srgbClr val="0D0D0D"/>
                </a:solidFill>
                <a:effectLst/>
                <a:highlight>
                  <a:srgbClr val="FFFFFF"/>
                </a:highlight>
                <a:latin typeface="Söhne"/>
              </a:rPr>
              <a:t> patterns, and performance metrics.</a:t>
            </a:r>
          </a:p>
          <a:p>
            <a:pPr algn="l">
              <a:buFont typeface="+mj-lt"/>
              <a:buAutoNum type="arabicPeriod"/>
            </a:pPr>
            <a:r>
              <a:rPr lang="en-GB" sz="1600" b="1" i="0" dirty="0">
                <a:solidFill>
                  <a:schemeClr val="accent6">
                    <a:lumMod val="75000"/>
                  </a:schemeClr>
                </a:solidFill>
                <a:effectLst/>
                <a:highlight>
                  <a:srgbClr val="FFFFFF"/>
                </a:highlight>
                <a:latin typeface="Söhne"/>
              </a:rPr>
              <a:t>Enhanced Security:</a:t>
            </a:r>
            <a:r>
              <a:rPr lang="tr-TR" sz="1600" dirty="0">
                <a:solidFill>
                  <a:schemeClr val="accent6">
                    <a:lumMod val="75000"/>
                  </a:schemeClr>
                </a:solidFill>
                <a:highlight>
                  <a:srgbClr val="FFFFFF"/>
                </a:highlight>
                <a:latin typeface="Söhne"/>
              </a:rPr>
              <a:t> </a:t>
            </a:r>
            <a:r>
              <a:rPr lang="en-GB" sz="1600" b="0" i="0" dirty="0">
                <a:solidFill>
                  <a:srgbClr val="0D0D0D"/>
                </a:solidFill>
                <a:effectLst/>
                <a:highlight>
                  <a:srgbClr val="FFFFFF"/>
                </a:highlight>
                <a:latin typeface="Söhne"/>
              </a:rPr>
              <a:t>AI-powered smart contracts enhance security through advanced encryption, anomaly detection, fraud prevention, and real-time monitoring of transactional activities, reducing cybersecurity risks.</a:t>
            </a:r>
          </a:p>
          <a:p>
            <a:pPr algn="l">
              <a:buFont typeface="+mj-lt"/>
              <a:buAutoNum type="arabicPeriod"/>
            </a:pPr>
            <a:r>
              <a:rPr lang="en-GB" sz="1600" b="1" i="0" dirty="0">
                <a:solidFill>
                  <a:schemeClr val="accent6">
                    <a:lumMod val="75000"/>
                  </a:schemeClr>
                </a:solidFill>
                <a:effectLst/>
                <a:highlight>
                  <a:srgbClr val="FFFFFF"/>
                </a:highlight>
                <a:latin typeface="Söhne"/>
              </a:rPr>
              <a:t>Real-Time Adjustments:</a:t>
            </a:r>
            <a:r>
              <a:rPr lang="tr-TR" sz="1600" b="1" i="0" dirty="0">
                <a:solidFill>
                  <a:schemeClr val="accent6">
                    <a:lumMod val="75000"/>
                  </a:schemeClr>
                </a:solidFill>
                <a:effectLst/>
                <a:highlight>
                  <a:srgbClr val="FFFFFF"/>
                </a:highlight>
                <a:latin typeface="Söhne"/>
              </a:rPr>
              <a:t> </a:t>
            </a:r>
            <a:r>
              <a:rPr lang="en-GB" sz="1600" b="0"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AI enables real-time adjustments to contract parameters, pricing structures, or service levels based on changing conditions, user feedback, or predictive analytics, improving contract responsiveness and value delivery.</a:t>
            </a:r>
          </a:p>
          <a:p>
            <a:pPr algn="l">
              <a:buFont typeface="+mj-lt"/>
              <a:buAutoNum type="arabicPeriod"/>
            </a:pPr>
            <a:r>
              <a:rPr lang="en-GB" sz="1600" b="1" i="0" dirty="0">
                <a:solidFill>
                  <a:schemeClr val="accent6">
                    <a:lumMod val="75000"/>
                  </a:schemeClr>
                </a:solidFill>
                <a:effectLst/>
                <a:highlight>
                  <a:srgbClr val="FFFFFF"/>
                </a:highlight>
                <a:latin typeface="Söhne"/>
              </a:rPr>
              <a:t>Data-driven Decision-making:</a:t>
            </a:r>
            <a:r>
              <a:rPr lang="tr-TR" sz="1600" b="1" i="0" dirty="0">
                <a:solidFill>
                  <a:schemeClr val="accent6">
                    <a:lumMod val="75000"/>
                  </a:schemeClr>
                </a:solidFill>
                <a:effectLst/>
                <a:highlight>
                  <a:srgbClr val="FFFFFF"/>
                </a:highlight>
                <a:latin typeface="Söhne"/>
              </a:rPr>
              <a:t> </a:t>
            </a:r>
            <a:r>
              <a:rPr lang="en-GB" sz="1600" b="0" i="0" dirty="0">
                <a:solidFill>
                  <a:srgbClr val="0D0D0D"/>
                </a:solidFill>
                <a:effectLst/>
                <a:highlight>
                  <a:srgbClr val="FFFFFF"/>
                </a:highlight>
                <a:latin typeface="Söhne"/>
              </a:rPr>
              <a:t>AI empowers data-driven decision-making by </a:t>
            </a:r>
            <a:r>
              <a:rPr lang="en-GB" sz="1600" b="0" i="0" dirty="0" err="1">
                <a:solidFill>
                  <a:srgbClr val="0D0D0D"/>
                </a:solidFill>
                <a:effectLst/>
                <a:highlight>
                  <a:srgbClr val="FFFFFF"/>
                </a:highlight>
                <a:latin typeface="Söhne"/>
              </a:rPr>
              <a:t>analyzing</a:t>
            </a:r>
            <a:r>
              <a:rPr lang="en-GB" sz="1600" b="0" i="0" dirty="0">
                <a:solidFill>
                  <a:srgbClr val="0D0D0D"/>
                </a:solidFill>
                <a:effectLst/>
                <a:highlight>
                  <a:srgbClr val="FFFFFF"/>
                </a:highlight>
                <a:latin typeface="Söhne"/>
              </a:rPr>
              <a:t> large datasets, deriving actionable insights, and optimizing contract performance, leading to improved outcomes, cost savings, and competitive advantages.</a:t>
            </a:r>
          </a:p>
          <a:p>
            <a:endParaRPr lang="tr-TR" sz="1600" dirty="0"/>
          </a:p>
        </p:txBody>
      </p:sp>
      <p:sp>
        <p:nvSpPr>
          <p:cNvPr id="4" name="Slayt Numarası Yer Tutucusu 3">
            <a:extLst>
              <a:ext uri="{FF2B5EF4-FFF2-40B4-BE49-F238E27FC236}">
                <a16:creationId xmlns:a16="http://schemas.microsoft.com/office/drawing/2014/main" id="{E0E94943-D229-69C8-FEEE-E7273A733D40}"/>
              </a:ext>
            </a:extLst>
          </p:cNvPr>
          <p:cNvSpPr>
            <a:spLocks noGrp="1"/>
          </p:cNvSpPr>
          <p:nvPr>
            <p:ph type="sldNum" sz="quarter" idx="12"/>
          </p:nvPr>
        </p:nvSpPr>
        <p:spPr/>
        <p:txBody>
          <a:bodyPr/>
          <a:lstStyle/>
          <a:p>
            <a:fld id="{2926B2C5-729E-49C2-AB30-FB04D85775A3}" type="slidenum">
              <a:rPr lang="tr-TR" smtClean="0"/>
              <a:t>45</a:t>
            </a:fld>
            <a:endParaRPr lang="tr-TR" dirty="0"/>
          </a:p>
        </p:txBody>
      </p:sp>
      <p:pic>
        <p:nvPicPr>
          <p:cNvPr id="20482" name="Picture 2" descr="Top 5 considerations to choose the best partner for supplemental health  benefits">
            <a:extLst>
              <a:ext uri="{FF2B5EF4-FFF2-40B4-BE49-F238E27FC236}">
                <a16:creationId xmlns:a16="http://schemas.microsoft.com/office/drawing/2014/main" id="{8CDD04BF-E7E9-FC8B-96B3-E04A0029D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8130" y="2413635"/>
            <a:ext cx="2627630" cy="2030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878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B26389-D4AC-4BFC-71A6-B33E447D027D}"/>
              </a:ext>
            </a:extLst>
          </p:cNvPr>
          <p:cNvSpPr>
            <a:spLocks noGrp="1"/>
          </p:cNvSpPr>
          <p:nvPr>
            <p:ph type="title"/>
          </p:nvPr>
        </p:nvSpPr>
        <p:spPr/>
        <p:txBody>
          <a:bodyPr>
            <a:noAutofit/>
          </a:bodyPr>
          <a:lstStyle/>
          <a:p>
            <a:r>
              <a:rPr lang="tr-TR" sz="3200" dirty="0"/>
              <a:t>AI-Powered Smart </a:t>
            </a:r>
            <a:r>
              <a:rPr lang="tr-TR" sz="3200" dirty="0" err="1"/>
              <a:t>Contracts</a:t>
            </a:r>
            <a:r>
              <a:rPr lang="tr-TR" sz="3200" dirty="0"/>
              <a:t> - </a:t>
            </a:r>
            <a:r>
              <a:rPr lang="tr-TR" sz="3200" dirty="0" err="1">
                <a:solidFill>
                  <a:srgbClr val="FF0000"/>
                </a:solidFill>
              </a:rPr>
              <a:t>Limitations</a:t>
            </a:r>
            <a:endParaRPr lang="tr-TR" sz="3200" dirty="0">
              <a:solidFill>
                <a:srgbClr val="FF0000"/>
              </a:solidFill>
            </a:endParaRPr>
          </a:p>
        </p:txBody>
      </p:sp>
      <p:sp>
        <p:nvSpPr>
          <p:cNvPr id="3" name="İçerik Yer Tutucusu 2">
            <a:extLst>
              <a:ext uri="{FF2B5EF4-FFF2-40B4-BE49-F238E27FC236}">
                <a16:creationId xmlns:a16="http://schemas.microsoft.com/office/drawing/2014/main" id="{DE35E4FD-2B66-DFA6-4645-FFE0835FED4E}"/>
              </a:ext>
            </a:extLst>
          </p:cNvPr>
          <p:cNvSpPr>
            <a:spLocks noGrp="1"/>
          </p:cNvSpPr>
          <p:nvPr>
            <p:ph idx="1"/>
          </p:nvPr>
        </p:nvSpPr>
        <p:spPr>
          <a:xfrm>
            <a:off x="838200" y="1166192"/>
            <a:ext cx="8244840" cy="5010771"/>
          </a:xfrm>
        </p:spPr>
        <p:txBody>
          <a:bodyPr>
            <a:normAutofit/>
          </a:bodyPr>
          <a:lstStyle/>
          <a:p>
            <a:pPr algn="l">
              <a:buFont typeface="+mj-lt"/>
              <a:buAutoNum type="arabicPeriod"/>
            </a:pPr>
            <a:r>
              <a:rPr lang="en-GB" sz="1600" b="1" i="0" dirty="0">
                <a:solidFill>
                  <a:srgbClr val="FF0000"/>
                </a:solidFill>
                <a:effectLst/>
                <a:highlight>
                  <a:srgbClr val="FFFFFF"/>
                </a:highlight>
                <a:latin typeface="Söhne"/>
              </a:rPr>
              <a:t>Complexity and Technical Expertise:</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Implementing AI-powered smart contracts requires technical expertise in AI, machine learning, blockchain development, and data analytics, limiting accessibility for non-technical users and organizations.</a:t>
            </a:r>
          </a:p>
          <a:p>
            <a:pPr algn="l">
              <a:buFont typeface="+mj-lt"/>
              <a:buAutoNum type="arabicPeriod"/>
            </a:pPr>
            <a:r>
              <a:rPr lang="en-GB" sz="1600" b="1" i="0" dirty="0">
                <a:solidFill>
                  <a:srgbClr val="FF0000"/>
                </a:solidFill>
                <a:effectLst/>
                <a:highlight>
                  <a:srgbClr val="FFFFFF"/>
                </a:highlight>
                <a:latin typeface="Söhne"/>
              </a:rPr>
              <a:t>Data Privacy and Bias:</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AI-powered smart contracts raise concerns about data privacy, security, and algorithm bias, requiring robust privacy measures, ethical AI practices, and regulatory compliance to address these challenges.</a:t>
            </a:r>
          </a:p>
          <a:p>
            <a:pPr algn="l">
              <a:buFont typeface="+mj-lt"/>
              <a:buAutoNum type="arabicPeriod"/>
            </a:pPr>
            <a:r>
              <a:rPr lang="en-GB" sz="1600" b="1" i="0" dirty="0">
                <a:solidFill>
                  <a:srgbClr val="FF0000"/>
                </a:solidFill>
                <a:effectLst/>
                <a:highlight>
                  <a:srgbClr val="FFFFFF"/>
                </a:highlight>
                <a:latin typeface="Söhne"/>
              </a:rPr>
              <a:t>Cost and Resource Intensiveness:</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Developing and maintaining AI-powered smart contracts can be resource-intensive, requiring investments in AI infrastructure, data management, training datasets, and ongoing maintenance, which may pose financial challenges for some organizations.</a:t>
            </a:r>
          </a:p>
          <a:p>
            <a:pPr algn="l">
              <a:buFont typeface="+mj-lt"/>
              <a:buAutoNum type="arabicPeriod"/>
            </a:pPr>
            <a:r>
              <a:rPr lang="en-GB" sz="1600" b="1" i="0" dirty="0">
                <a:solidFill>
                  <a:srgbClr val="FF0000"/>
                </a:solidFill>
                <a:effectLst/>
                <a:highlight>
                  <a:srgbClr val="FFFFFF"/>
                </a:highlight>
                <a:latin typeface="Söhne"/>
              </a:rPr>
              <a:t>Regulatory and Legal Compliance:</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AI-powered smart contracts must comply with legal and regulatory frameworks governing data protection, consumer rights, contract law, and financial regulations, necessitating legal expertise and compliance measures.</a:t>
            </a:r>
          </a:p>
          <a:p>
            <a:pPr algn="l">
              <a:buFont typeface="+mj-lt"/>
              <a:buAutoNum type="arabicPeriod"/>
            </a:pPr>
            <a:r>
              <a:rPr lang="en-GB" sz="1600" b="1" i="0" dirty="0">
                <a:solidFill>
                  <a:srgbClr val="FF0000"/>
                </a:solidFill>
                <a:effectLst/>
                <a:highlight>
                  <a:srgbClr val="FFFFFF"/>
                </a:highlight>
                <a:latin typeface="Söhne"/>
              </a:rPr>
              <a:t>Scalability and Interoperability:</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Scaling AI-powered smart contracts to handle large transaction volumes, diverse use cases, and interoperability with legacy systems or external platforms may pose technical challenges and require scalable solutions.</a:t>
            </a:r>
          </a:p>
          <a:p>
            <a:pPr algn="l">
              <a:buFont typeface="+mj-lt"/>
              <a:buAutoNum type="arabicPeriod"/>
            </a:pPr>
            <a:r>
              <a:rPr lang="en-GB" sz="1600" b="1" i="0" dirty="0">
                <a:solidFill>
                  <a:srgbClr val="FF0000"/>
                </a:solidFill>
                <a:effectLst/>
                <a:highlight>
                  <a:srgbClr val="FFFFFF"/>
                </a:highlight>
                <a:latin typeface="Söhne"/>
              </a:rPr>
              <a:t>Algorithmic Risks and Transparency:</a:t>
            </a:r>
            <a:r>
              <a:rPr lang="tr-TR" sz="1600" b="1" i="0" dirty="0">
                <a:solidFill>
                  <a:srgbClr val="FF0000"/>
                </a:solidFill>
                <a:effectLst/>
                <a:highlight>
                  <a:srgbClr val="FFFFFF"/>
                </a:highlight>
                <a:latin typeface="Söhne"/>
              </a:rPr>
              <a:t> </a:t>
            </a:r>
            <a:r>
              <a:rPr lang="en-GB" sz="1600" b="0" i="0" dirty="0">
                <a:solidFill>
                  <a:srgbClr val="0D0D0D"/>
                </a:solidFill>
                <a:effectLst/>
                <a:highlight>
                  <a:srgbClr val="FFFFFF"/>
                </a:highlight>
                <a:latin typeface="Söhne"/>
              </a:rPr>
              <a:t>AI algorithms in smart contracts may introduce algorithmic risks, such as model drift, bias, or unintended consequences, highlighting the importance of algorithm transparency, auditability, and risk management practices.</a:t>
            </a:r>
          </a:p>
          <a:p>
            <a:endParaRPr lang="tr-TR" sz="1600" dirty="0"/>
          </a:p>
        </p:txBody>
      </p:sp>
      <p:sp>
        <p:nvSpPr>
          <p:cNvPr id="4" name="Slayt Numarası Yer Tutucusu 3">
            <a:extLst>
              <a:ext uri="{FF2B5EF4-FFF2-40B4-BE49-F238E27FC236}">
                <a16:creationId xmlns:a16="http://schemas.microsoft.com/office/drawing/2014/main" id="{E0E94943-D229-69C8-FEEE-E7273A733D40}"/>
              </a:ext>
            </a:extLst>
          </p:cNvPr>
          <p:cNvSpPr>
            <a:spLocks noGrp="1"/>
          </p:cNvSpPr>
          <p:nvPr>
            <p:ph type="sldNum" sz="quarter" idx="12"/>
          </p:nvPr>
        </p:nvSpPr>
        <p:spPr/>
        <p:txBody>
          <a:bodyPr/>
          <a:lstStyle/>
          <a:p>
            <a:fld id="{2926B2C5-729E-49C2-AB30-FB04D85775A3}" type="slidenum">
              <a:rPr lang="tr-TR" smtClean="0"/>
              <a:t>46</a:t>
            </a:fld>
            <a:endParaRPr lang="tr-TR" dirty="0"/>
          </a:p>
        </p:txBody>
      </p:sp>
      <p:pic>
        <p:nvPicPr>
          <p:cNvPr id="22530" name="Picture 2" descr="Phrase Limitations Stock Illustrations – 20 Phrase Limitations Stock  Illustrations, Vectors &amp; Clipart - Dreamstime">
            <a:extLst>
              <a:ext uri="{FF2B5EF4-FFF2-40B4-BE49-F238E27FC236}">
                <a16:creationId xmlns:a16="http://schemas.microsoft.com/office/drawing/2014/main" id="{09C32339-BEDB-B329-BFAB-A48806399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8102" y="2596832"/>
            <a:ext cx="2621000" cy="166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31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7F4839-6E8A-8B3B-E950-322ECFF78669}"/>
              </a:ext>
            </a:extLst>
          </p:cNvPr>
          <p:cNvSpPr>
            <a:spLocks noGrp="1"/>
          </p:cNvSpPr>
          <p:nvPr>
            <p:ph type="title"/>
          </p:nvPr>
        </p:nvSpPr>
        <p:spPr>
          <a:xfrm>
            <a:off x="838200" y="304166"/>
            <a:ext cx="10515600" cy="801066"/>
          </a:xfrm>
        </p:spPr>
        <p:txBody>
          <a:bodyPr>
            <a:normAutofit fontScale="90000"/>
          </a:bodyPr>
          <a:lstStyle/>
          <a:p>
            <a:r>
              <a:rPr lang="tr-TR" sz="4400" dirty="0"/>
              <a:t>AI-Powered Smart </a:t>
            </a:r>
            <a:r>
              <a:rPr lang="tr-TR" sz="4400" dirty="0" err="1"/>
              <a:t>Contracts</a:t>
            </a:r>
            <a:r>
              <a:rPr lang="tr-TR" sz="4400" dirty="0"/>
              <a:t> - </a:t>
            </a:r>
            <a:r>
              <a:rPr lang="tr-TR" dirty="0" err="1"/>
              <a:t>Research</a:t>
            </a:r>
            <a:r>
              <a:rPr lang="tr-TR" dirty="0"/>
              <a:t> </a:t>
            </a:r>
            <a:r>
              <a:rPr lang="tr-TR" dirty="0" err="1"/>
              <a:t>Avenues</a:t>
            </a:r>
            <a:endParaRPr lang="tr-TR" dirty="0"/>
          </a:p>
        </p:txBody>
      </p:sp>
      <p:sp>
        <p:nvSpPr>
          <p:cNvPr id="3" name="İçerik Yer Tutucusu 2">
            <a:extLst>
              <a:ext uri="{FF2B5EF4-FFF2-40B4-BE49-F238E27FC236}">
                <a16:creationId xmlns:a16="http://schemas.microsoft.com/office/drawing/2014/main" id="{3A29ED7A-B381-D7A2-1381-319CD920A10C}"/>
              </a:ext>
            </a:extLst>
          </p:cNvPr>
          <p:cNvSpPr>
            <a:spLocks noGrp="1"/>
          </p:cNvSpPr>
          <p:nvPr>
            <p:ph idx="1"/>
          </p:nvPr>
        </p:nvSpPr>
        <p:spPr>
          <a:xfrm>
            <a:off x="574040" y="1261607"/>
            <a:ext cx="9046806" cy="4732476"/>
          </a:xfrm>
        </p:spPr>
        <p:txBody>
          <a:bodyPr>
            <a:normAutofit fontScale="62500" lnSpcReduction="20000"/>
          </a:bodyPr>
          <a:lstStyle/>
          <a:p>
            <a:pPr marL="0" indent="0" algn="l">
              <a:buNone/>
            </a:pPr>
            <a:r>
              <a:rPr lang="en-GB" b="0" i="0" dirty="0">
                <a:solidFill>
                  <a:srgbClr val="0D0D0D"/>
                </a:solidFill>
                <a:effectLst/>
                <a:highlight>
                  <a:srgbClr val="FFFFFF"/>
                </a:highlight>
                <a:latin typeface="Söhne"/>
              </a:rPr>
              <a:t>Research avenues in AI-powered smart contracts focus on advancing technology, addressing challenges, and exploring new opportunities for innovation and application. Some key research areas include:</a:t>
            </a:r>
          </a:p>
          <a:p>
            <a:pPr algn="l">
              <a:buFont typeface="+mj-lt"/>
              <a:buAutoNum type="arabicPeriod"/>
            </a:pPr>
            <a:r>
              <a:rPr lang="en-GB" b="1" i="0" dirty="0">
                <a:solidFill>
                  <a:srgbClr val="0D0D0D"/>
                </a:solidFill>
                <a:effectLst/>
                <a:highlight>
                  <a:srgbClr val="FFFFFF"/>
                </a:highlight>
                <a:latin typeface="Söhne"/>
              </a:rPr>
              <a:t>Advanced Machine Learning Algorithms: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Research in developing and optimizing machine learning algorithms specifically tailored for smart contract applications. This includes reinforcement learning, deep learning, and ensemble learning techniques for improved predictive analytics, anomaly detection, and decision-making within smart contracts.</a:t>
            </a:r>
          </a:p>
          <a:p>
            <a:pPr algn="l">
              <a:buFont typeface="+mj-lt"/>
              <a:buAutoNum type="arabicPeriod"/>
            </a:pPr>
            <a:r>
              <a:rPr lang="en-GB" b="1" i="0" dirty="0">
                <a:solidFill>
                  <a:srgbClr val="0D0D0D"/>
                </a:solidFill>
                <a:effectLst/>
                <a:highlight>
                  <a:srgbClr val="FFFFFF"/>
                </a:highlight>
                <a:latin typeface="Söhne"/>
              </a:rPr>
              <a:t>Explainable AI (XAI) in Smart Contracts: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Exploring methods and frameworks for creating explainable AI models within smart contracts. XAI techniques help enhance transparency, interpretability, and trustworthiness by providing explanations for AI-driven decisions and </a:t>
            </a:r>
            <a:r>
              <a:rPr lang="en-GB" b="0" i="0" dirty="0" err="1">
                <a:solidFill>
                  <a:srgbClr val="0D0D0D"/>
                </a:solidFill>
                <a:effectLst/>
                <a:highlight>
                  <a:srgbClr val="FFFFFF"/>
                </a:highlight>
                <a:latin typeface="Söhne"/>
              </a:rPr>
              <a:t>behaviors</a:t>
            </a:r>
            <a:r>
              <a:rPr lang="en-GB" b="0" i="0" dirty="0">
                <a:solidFill>
                  <a:srgbClr val="0D0D0D"/>
                </a:solidFill>
                <a:effectLst/>
                <a:highlight>
                  <a:srgbClr val="FFFFFF"/>
                </a:highlight>
                <a:latin typeface="Söhne"/>
              </a:rPr>
              <a:t>.</a:t>
            </a:r>
          </a:p>
          <a:p>
            <a:pPr algn="l">
              <a:buFont typeface="+mj-lt"/>
              <a:buAutoNum type="arabicPeriod"/>
            </a:pPr>
            <a:r>
              <a:rPr lang="en-GB" b="1" i="0" dirty="0">
                <a:solidFill>
                  <a:srgbClr val="0D0D0D"/>
                </a:solidFill>
                <a:effectLst/>
                <a:highlight>
                  <a:srgbClr val="FFFFFF"/>
                </a:highlight>
                <a:latin typeface="Söhne"/>
              </a:rPr>
              <a:t>Privacy-Preserving AI in Smart Contracts: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Researching privacy-preserving AI techniques such as federated learning, differential privacy, and secure multiparty computation (MPC) for ensuring data privacy, confidentiality, and security in AI-powered smart contracts, particularly in sensitive or regulated domains.</a:t>
            </a:r>
          </a:p>
          <a:p>
            <a:pPr algn="l">
              <a:buFont typeface="+mj-lt"/>
              <a:buAutoNum type="arabicPeriod"/>
            </a:pPr>
            <a:r>
              <a:rPr lang="en-GB" b="1" i="0" dirty="0">
                <a:solidFill>
                  <a:srgbClr val="0D0D0D"/>
                </a:solidFill>
                <a:effectLst/>
                <a:highlight>
                  <a:srgbClr val="FFFFFF"/>
                </a:highlight>
                <a:latin typeface="Söhne"/>
              </a:rPr>
              <a:t>AI Governance and Ethical Considerations: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Investigating governance frameworks, ethical guidelines, and regulatory compliance mechanisms for AI-powered smart contracts. This includes addressing algorithmic bias, fairness, accountability, and transparency issues, as well as ensuring adherence to legal and ethical standards.</a:t>
            </a:r>
            <a:endParaRPr lang="tr-TR"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Scalability and Performance Optimization:</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Researching techniques for improving the scalability, performance, and efficiency of AI-powered smart contracts. This includes optimizing resource utilization, reducing computational overhead, and enhancing throughput in decentralized AI applications.</a:t>
            </a:r>
          </a:p>
          <a:p>
            <a:pPr marL="742950" lvl="1" indent="-285750" algn="l">
              <a:buFont typeface="+mj-lt"/>
              <a:buAutoNum type="arabicPeriod"/>
            </a:pPr>
            <a:endParaRPr lang="en-GB" b="0" i="0" dirty="0">
              <a:solidFill>
                <a:srgbClr val="0D0D0D"/>
              </a:solidFill>
              <a:effectLst/>
              <a:highlight>
                <a:srgbClr val="FFFFFF"/>
              </a:highlight>
              <a:latin typeface="Söhne"/>
            </a:endParaRPr>
          </a:p>
          <a:p>
            <a:endParaRPr lang="tr-TR" dirty="0"/>
          </a:p>
        </p:txBody>
      </p:sp>
      <p:sp>
        <p:nvSpPr>
          <p:cNvPr id="4" name="Slayt Numarası Yer Tutucusu 3">
            <a:extLst>
              <a:ext uri="{FF2B5EF4-FFF2-40B4-BE49-F238E27FC236}">
                <a16:creationId xmlns:a16="http://schemas.microsoft.com/office/drawing/2014/main" id="{CC3EF0F6-406C-26C7-F8C1-EBD42DEFE6A6}"/>
              </a:ext>
            </a:extLst>
          </p:cNvPr>
          <p:cNvSpPr>
            <a:spLocks noGrp="1"/>
          </p:cNvSpPr>
          <p:nvPr>
            <p:ph type="sldNum" sz="quarter" idx="12"/>
          </p:nvPr>
        </p:nvSpPr>
        <p:spPr/>
        <p:txBody>
          <a:bodyPr/>
          <a:lstStyle/>
          <a:p>
            <a:fld id="{2926B2C5-729E-49C2-AB30-FB04D85775A3}" type="slidenum">
              <a:rPr lang="tr-TR" smtClean="0"/>
              <a:t>47</a:t>
            </a:fld>
            <a:endParaRPr lang="tr-TR" dirty="0"/>
          </a:p>
        </p:txBody>
      </p:sp>
      <p:pic>
        <p:nvPicPr>
          <p:cNvPr id="23556" name="Picture 4" descr="Author Services 5 must-have skills for researchers of the future -">
            <a:extLst>
              <a:ext uri="{FF2B5EF4-FFF2-40B4-BE49-F238E27FC236}">
                <a16:creationId xmlns:a16="http://schemas.microsoft.com/office/drawing/2014/main" id="{3BB1FBC1-B330-7743-0893-573C87E8B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3726" y="1737360"/>
            <a:ext cx="2106676" cy="3241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087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7F4839-6E8A-8B3B-E950-322ECFF78669}"/>
              </a:ext>
            </a:extLst>
          </p:cNvPr>
          <p:cNvSpPr>
            <a:spLocks noGrp="1"/>
          </p:cNvSpPr>
          <p:nvPr>
            <p:ph type="title"/>
          </p:nvPr>
        </p:nvSpPr>
        <p:spPr>
          <a:xfrm>
            <a:off x="502920" y="294006"/>
            <a:ext cx="10515600" cy="801066"/>
          </a:xfrm>
        </p:spPr>
        <p:txBody>
          <a:bodyPr>
            <a:normAutofit fontScale="90000"/>
          </a:bodyPr>
          <a:lstStyle/>
          <a:p>
            <a:r>
              <a:rPr lang="tr-TR" sz="4400" dirty="0"/>
              <a:t>AI-Powered Smart </a:t>
            </a:r>
            <a:r>
              <a:rPr lang="tr-TR" sz="4400" dirty="0" err="1"/>
              <a:t>Contracts</a:t>
            </a:r>
            <a:r>
              <a:rPr lang="tr-TR" sz="4400" dirty="0"/>
              <a:t> - </a:t>
            </a:r>
            <a:r>
              <a:rPr lang="tr-TR" dirty="0" err="1"/>
              <a:t>Research</a:t>
            </a:r>
            <a:r>
              <a:rPr lang="tr-TR" dirty="0"/>
              <a:t> </a:t>
            </a:r>
            <a:r>
              <a:rPr lang="tr-TR" dirty="0" err="1"/>
              <a:t>Avenues</a:t>
            </a:r>
            <a:endParaRPr lang="tr-TR" dirty="0"/>
          </a:p>
        </p:txBody>
      </p:sp>
      <p:sp>
        <p:nvSpPr>
          <p:cNvPr id="3" name="İçerik Yer Tutucusu 2">
            <a:extLst>
              <a:ext uri="{FF2B5EF4-FFF2-40B4-BE49-F238E27FC236}">
                <a16:creationId xmlns:a16="http://schemas.microsoft.com/office/drawing/2014/main" id="{3A29ED7A-B381-D7A2-1381-319CD920A10C}"/>
              </a:ext>
            </a:extLst>
          </p:cNvPr>
          <p:cNvSpPr>
            <a:spLocks noGrp="1"/>
          </p:cNvSpPr>
          <p:nvPr>
            <p:ph idx="1"/>
          </p:nvPr>
        </p:nvSpPr>
        <p:spPr>
          <a:xfrm>
            <a:off x="513080" y="1160007"/>
            <a:ext cx="9220200" cy="4732476"/>
          </a:xfrm>
        </p:spPr>
        <p:txBody>
          <a:bodyPr>
            <a:normAutofit fontScale="70000" lnSpcReduction="20000"/>
          </a:bodyPr>
          <a:lstStyle/>
          <a:p>
            <a:pPr marL="263525" indent="-263525" algn="l">
              <a:buFont typeface="+mj-lt"/>
              <a:buAutoNum type="arabicPeriod" startAt="6"/>
            </a:pPr>
            <a:r>
              <a:rPr lang="en-GB" b="1" i="0" dirty="0">
                <a:solidFill>
                  <a:srgbClr val="0D0D0D"/>
                </a:solidFill>
                <a:effectLst/>
                <a:highlight>
                  <a:srgbClr val="FFFFFF"/>
                </a:highlight>
                <a:latin typeface="Söhne"/>
              </a:rPr>
              <a:t>Interoperability and Standardization:</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Exploring interoperability standards, protocols, and frameworks for integrating AI-powered smart contracts with existing systems, external data sources, and blockchain networks. This includes developing open standards for data exchange, API integration, and cross-chain communication.</a:t>
            </a:r>
          </a:p>
          <a:p>
            <a:pPr algn="l">
              <a:buFont typeface="+mj-lt"/>
              <a:buAutoNum type="arabicPeriod" startAt="6"/>
            </a:pPr>
            <a:r>
              <a:rPr lang="en-GB" b="1" i="0" dirty="0">
                <a:solidFill>
                  <a:srgbClr val="0D0D0D"/>
                </a:solidFill>
                <a:effectLst/>
                <a:highlight>
                  <a:srgbClr val="FFFFFF"/>
                </a:highlight>
                <a:latin typeface="Söhne"/>
              </a:rPr>
              <a:t>Secure Oracles and Data Feeds: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Researching secure oracle designs, data feed mechanisms, and trusted execution environments (TEEs) for reliable and tamper-resistant data inputs in AI-powered smart contracts. This includes exploring cryptographic protocols, zero-knowledge proofs, and verifiable computation techniques.</a:t>
            </a:r>
          </a:p>
          <a:p>
            <a:pPr algn="l">
              <a:buFont typeface="+mj-lt"/>
              <a:buAutoNum type="arabicPeriod" startAt="6"/>
            </a:pPr>
            <a:r>
              <a:rPr lang="en-GB" b="1" i="0" dirty="0">
                <a:solidFill>
                  <a:srgbClr val="0D0D0D"/>
                </a:solidFill>
                <a:effectLst/>
                <a:highlight>
                  <a:srgbClr val="FFFFFF"/>
                </a:highlight>
                <a:latin typeface="Söhne"/>
              </a:rPr>
              <a:t>AI-Driven Contract Templates and Libraries: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Developing AI-driven contract templates, libraries, and reusable components for common use cases, such as financial instruments, supply chain agreements, insurance policies, and service level agreements (SLAs). This streamlines contract development, accelerates adoption, and promotes best practices.</a:t>
            </a:r>
          </a:p>
          <a:p>
            <a:pPr algn="l">
              <a:buFont typeface="+mj-lt"/>
              <a:buAutoNum type="arabicPeriod" startAt="6"/>
            </a:pPr>
            <a:r>
              <a:rPr lang="en-GB" b="1" i="0" dirty="0">
                <a:solidFill>
                  <a:srgbClr val="0D0D0D"/>
                </a:solidFill>
                <a:effectLst/>
                <a:highlight>
                  <a:srgbClr val="FFFFFF"/>
                </a:highlight>
                <a:latin typeface="Söhne"/>
              </a:rPr>
              <a:t>Decentralized AI Marketplaces: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Investigating decentralized AI marketplaces, platforms, and ecosystems for exchanging AI models, algorithms, and services within smart contracts. This includes exploring </a:t>
            </a:r>
            <a:r>
              <a:rPr lang="en-GB" b="0" i="0" dirty="0" err="1">
                <a:solidFill>
                  <a:srgbClr val="0D0D0D"/>
                </a:solidFill>
                <a:effectLst/>
                <a:highlight>
                  <a:srgbClr val="FFFFFF"/>
                </a:highlight>
                <a:latin typeface="Söhne"/>
              </a:rPr>
              <a:t>tokenomics</a:t>
            </a:r>
            <a:r>
              <a:rPr lang="en-GB" b="0" i="0" dirty="0">
                <a:solidFill>
                  <a:srgbClr val="0D0D0D"/>
                </a:solidFill>
                <a:effectLst/>
                <a:highlight>
                  <a:srgbClr val="FFFFFF"/>
                </a:highlight>
                <a:latin typeface="Söhne"/>
              </a:rPr>
              <a:t>, incentivization mechanisms, and governance models for AI marketplace participants.</a:t>
            </a:r>
          </a:p>
          <a:p>
            <a:pPr algn="l">
              <a:buFont typeface="+mj-lt"/>
              <a:buAutoNum type="arabicPeriod" startAt="6"/>
            </a:pPr>
            <a:r>
              <a:rPr lang="en-GB" b="1" i="0" dirty="0">
                <a:solidFill>
                  <a:srgbClr val="0D0D0D"/>
                </a:solidFill>
                <a:effectLst/>
                <a:highlight>
                  <a:srgbClr val="FFFFFF"/>
                </a:highlight>
                <a:latin typeface="Söhne"/>
              </a:rPr>
              <a:t>AI-Powered Governance and Decision-Making:</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Researching AI-driven governance models, decision-making processes, and consensus mechanisms within decentralized organizations and autonomous systems. This includes exploring AI-driven voting systems, governance tokens, and stakeholder participation in smart contract governance.</a:t>
            </a:r>
          </a:p>
          <a:p>
            <a:endParaRPr lang="tr-TR" dirty="0"/>
          </a:p>
        </p:txBody>
      </p:sp>
      <p:sp>
        <p:nvSpPr>
          <p:cNvPr id="4" name="Slayt Numarası Yer Tutucusu 3">
            <a:extLst>
              <a:ext uri="{FF2B5EF4-FFF2-40B4-BE49-F238E27FC236}">
                <a16:creationId xmlns:a16="http://schemas.microsoft.com/office/drawing/2014/main" id="{CC3EF0F6-406C-26C7-F8C1-EBD42DEFE6A6}"/>
              </a:ext>
            </a:extLst>
          </p:cNvPr>
          <p:cNvSpPr>
            <a:spLocks noGrp="1"/>
          </p:cNvSpPr>
          <p:nvPr>
            <p:ph type="sldNum" sz="quarter" idx="12"/>
          </p:nvPr>
        </p:nvSpPr>
        <p:spPr/>
        <p:txBody>
          <a:bodyPr/>
          <a:lstStyle/>
          <a:p>
            <a:fld id="{2926B2C5-729E-49C2-AB30-FB04D85775A3}" type="slidenum">
              <a:rPr lang="tr-TR" smtClean="0"/>
              <a:t>48</a:t>
            </a:fld>
            <a:endParaRPr lang="tr-TR" dirty="0"/>
          </a:p>
        </p:txBody>
      </p:sp>
      <p:pic>
        <p:nvPicPr>
          <p:cNvPr id="5" name="Picture 4" descr="Author Services 5 must-have skills for researchers of the future -">
            <a:extLst>
              <a:ext uri="{FF2B5EF4-FFF2-40B4-BE49-F238E27FC236}">
                <a16:creationId xmlns:a16="http://schemas.microsoft.com/office/drawing/2014/main" id="{06B89534-73A2-9DF7-606F-06751E7DB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3726" y="1737360"/>
            <a:ext cx="2106676" cy="3241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993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91E4FF9-4F9C-7EDC-0A2A-E9C9656C9E36}"/>
              </a:ext>
            </a:extLst>
          </p:cNvPr>
          <p:cNvSpPr>
            <a:spLocks noGrp="1"/>
          </p:cNvSpPr>
          <p:nvPr>
            <p:ph type="title"/>
          </p:nvPr>
        </p:nvSpPr>
        <p:spPr>
          <a:xfrm>
            <a:off x="233341" y="262642"/>
            <a:ext cx="11553376" cy="801066"/>
          </a:xfrm>
        </p:spPr>
        <p:txBody>
          <a:bodyPr>
            <a:noAutofit/>
          </a:bodyPr>
          <a:lstStyle/>
          <a:p>
            <a:r>
              <a:rPr lang="en-GB" sz="3200" dirty="0"/>
              <a:t>Smart Contracts in Legal Processes</a:t>
            </a:r>
            <a:r>
              <a:rPr lang="tr-TR" sz="3200" dirty="0"/>
              <a:t>- </a:t>
            </a:r>
            <a:r>
              <a:rPr lang="en-GB" sz="3200" dirty="0"/>
              <a:t>Smart Contracts in Legal Context</a:t>
            </a:r>
            <a:endParaRPr lang="tr-TR" sz="3200" dirty="0"/>
          </a:p>
        </p:txBody>
      </p:sp>
      <p:sp>
        <p:nvSpPr>
          <p:cNvPr id="3" name="İçerik Yer Tutucusu 2">
            <a:extLst>
              <a:ext uri="{FF2B5EF4-FFF2-40B4-BE49-F238E27FC236}">
                <a16:creationId xmlns:a16="http://schemas.microsoft.com/office/drawing/2014/main" id="{882EB089-BD88-D6A6-CE3D-B1AB0946F51D}"/>
              </a:ext>
            </a:extLst>
          </p:cNvPr>
          <p:cNvSpPr>
            <a:spLocks noGrp="1"/>
          </p:cNvSpPr>
          <p:nvPr>
            <p:ph idx="1"/>
          </p:nvPr>
        </p:nvSpPr>
        <p:spPr>
          <a:xfrm>
            <a:off x="341464" y="1281927"/>
            <a:ext cx="8416456" cy="4732476"/>
          </a:xfrm>
        </p:spPr>
        <p:txBody>
          <a:bodyPr>
            <a:noAutofit/>
          </a:bodyPr>
          <a:lstStyle/>
          <a:p>
            <a:pPr marL="0" indent="0" algn="l">
              <a:buNone/>
            </a:pPr>
            <a:r>
              <a:rPr lang="en-GB" sz="1600" b="0" i="0" dirty="0">
                <a:solidFill>
                  <a:srgbClr val="0D0D0D"/>
                </a:solidFill>
                <a:effectLst/>
                <a:highlight>
                  <a:srgbClr val="FFFFFF"/>
                </a:highlight>
                <a:latin typeface="Söhne"/>
              </a:rPr>
              <a:t>Smart contracts in a legal context refer to the use of blockchain-based, self-executing contracts that automate and enforce contractual agreements without the need for intermediaries. Here are some key aspects and considerations regarding smart contracts in a legal context:</a:t>
            </a:r>
          </a:p>
          <a:p>
            <a:pPr algn="l">
              <a:buFont typeface="+mj-lt"/>
              <a:buAutoNum type="arabicPeriod"/>
            </a:pPr>
            <a:r>
              <a:rPr lang="en-GB" sz="1600" b="1" i="0" dirty="0">
                <a:solidFill>
                  <a:srgbClr val="0D0D0D"/>
                </a:solidFill>
                <a:effectLst/>
                <a:highlight>
                  <a:srgbClr val="FFFFFF"/>
                </a:highlight>
                <a:latin typeface="Söhne"/>
              </a:rPr>
              <a:t>Definition and Characteristics:</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Smart contracts are digital agreements coded on blockchain platforms that automatically execute and enforce predefined terms and conditions.</a:t>
            </a:r>
          </a:p>
          <a:p>
            <a:pPr marL="457200" lvl="1" indent="0" algn="l">
              <a:buNone/>
            </a:pPr>
            <a:r>
              <a:rPr lang="en-GB" sz="1600" b="0" i="0" dirty="0">
                <a:solidFill>
                  <a:srgbClr val="0D0D0D"/>
                </a:solidFill>
                <a:effectLst/>
                <a:highlight>
                  <a:srgbClr val="FFFFFF"/>
                </a:highlight>
                <a:latin typeface="Söhne"/>
              </a:rPr>
              <a:t>They operate based on predefined rules and conditions, triggering actions when specified criteria are met, without requiring manual intervention.</a:t>
            </a:r>
          </a:p>
          <a:p>
            <a:pPr algn="l">
              <a:buFont typeface="+mj-lt"/>
              <a:buAutoNum type="arabicPeriod"/>
            </a:pPr>
            <a:r>
              <a:rPr lang="en-GB" sz="1600" b="1" i="0" dirty="0">
                <a:solidFill>
                  <a:srgbClr val="0D0D0D"/>
                </a:solidFill>
                <a:effectLst/>
                <a:highlight>
                  <a:srgbClr val="FFFFFF"/>
                </a:highlight>
                <a:latin typeface="Söhne"/>
              </a:rPr>
              <a:t>Enforceability and Legitimacy:</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Smart contracts are recognized as legally binding agreements in many jurisdictions, provided they meet the criteria of offer, acceptance, consideration, and intention to create legal relations.</a:t>
            </a:r>
          </a:p>
          <a:p>
            <a:pPr marL="457200" lvl="1" indent="0" algn="l">
              <a:buNone/>
            </a:pPr>
            <a:r>
              <a:rPr lang="en-GB" sz="1600" b="0" i="0" dirty="0">
                <a:solidFill>
                  <a:srgbClr val="0D0D0D"/>
                </a:solidFill>
                <a:effectLst/>
                <a:highlight>
                  <a:srgbClr val="FFFFFF"/>
                </a:highlight>
                <a:latin typeface="Söhne"/>
              </a:rPr>
              <a:t>Legitimacy and enforceability depend on factors such as clarity of terms, consent of parties, compliance with legal requirements, and jurisdictional regulations.</a:t>
            </a:r>
          </a:p>
          <a:p>
            <a:pPr algn="l">
              <a:buFont typeface="+mj-lt"/>
              <a:buAutoNum type="arabicPeriod"/>
            </a:pPr>
            <a:r>
              <a:rPr lang="en-GB" sz="1600" b="1" i="0" dirty="0">
                <a:solidFill>
                  <a:srgbClr val="0D0D0D"/>
                </a:solidFill>
                <a:effectLst/>
                <a:highlight>
                  <a:srgbClr val="FFFFFF"/>
                </a:highlight>
                <a:latin typeface="Söhne"/>
              </a:rPr>
              <a:t>Contract Formation and Execution:</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Smart contracts facilitate contract formation by automating the process of agreement, verification, and execution, reducing the need for traditional paper-based contracts and manual processes.</a:t>
            </a:r>
          </a:p>
          <a:p>
            <a:pPr marL="457200" lvl="1" indent="0" algn="l">
              <a:buNone/>
            </a:pPr>
            <a:endParaRPr lang="tr-TR" sz="1600" dirty="0"/>
          </a:p>
        </p:txBody>
      </p:sp>
      <p:sp>
        <p:nvSpPr>
          <p:cNvPr id="4" name="Slayt Numarası Yer Tutucusu 3">
            <a:extLst>
              <a:ext uri="{FF2B5EF4-FFF2-40B4-BE49-F238E27FC236}">
                <a16:creationId xmlns:a16="http://schemas.microsoft.com/office/drawing/2014/main" id="{1079ADE1-93F5-E62E-72C7-518FCCA60839}"/>
              </a:ext>
            </a:extLst>
          </p:cNvPr>
          <p:cNvSpPr>
            <a:spLocks noGrp="1"/>
          </p:cNvSpPr>
          <p:nvPr>
            <p:ph type="sldNum" sz="quarter" idx="12"/>
          </p:nvPr>
        </p:nvSpPr>
        <p:spPr/>
        <p:txBody>
          <a:bodyPr/>
          <a:lstStyle/>
          <a:p>
            <a:fld id="{2926B2C5-729E-49C2-AB30-FB04D85775A3}" type="slidenum">
              <a:rPr lang="tr-TR" smtClean="0"/>
              <a:t>49</a:t>
            </a:fld>
            <a:endParaRPr lang="tr-TR" dirty="0"/>
          </a:p>
        </p:txBody>
      </p:sp>
      <p:pic>
        <p:nvPicPr>
          <p:cNvPr id="24578" name="Picture 2" descr="AI in Legal Industry: Key Benefits and Trends">
            <a:extLst>
              <a:ext uri="{FF2B5EF4-FFF2-40B4-BE49-F238E27FC236}">
                <a16:creationId xmlns:a16="http://schemas.microsoft.com/office/drawing/2014/main" id="{1180564C-341C-8BA2-D5D8-19AEE7BDDA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63" t="12592" r="15295"/>
          <a:stretch/>
        </p:blipFill>
        <p:spPr bwMode="auto">
          <a:xfrm>
            <a:off x="8947323" y="1992233"/>
            <a:ext cx="3068320" cy="270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012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FBF67D-B4C3-4A59-86D6-A16F5A1E58E8}"/>
              </a:ext>
            </a:extLst>
          </p:cNvPr>
          <p:cNvSpPr>
            <a:spLocks noGrp="1"/>
          </p:cNvSpPr>
          <p:nvPr>
            <p:ph type="title"/>
          </p:nvPr>
        </p:nvSpPr>
        <p:spPr>
          <a:xfrm>
            <a:off x="838199" y="365126"/>
            <a:ext cx="10806113" cy="801066"/>
          </a:xfrm>
        </p:spPr>
        <p:txBody>
          <a:bodyPr>
            <a:normAutofit/>
          </a:bodyPr>
          <a:lstStyle/>
          <a:p>
            <a:r>
              <a:rPr lang="en-GB" dirty="0"/>
              <a:t>Smart Contract Platforms </a:t>
            </a:r>
            <a:endParaRPr lang="tr-TR" dirty="0"/>
          </a:p>
        </p:txBody>
      </p:sp>
      <p:sp>
        <p:nvSpPr>
          <p:cNvPr id="3" name="İçerik Yer Tutucusu 2">
            <a:extLst>
              <a:ext uri="{FF2B5EF4-FFF2-40B4-BE49-F238E27FC236}">
                <a16:creationId xmlns:a16="http://schemas.microsoft.com/office/drawing/2014/main" id="{5BAF1E1B-4DE7-4B1F-8765-A986392F4561}"/>
              </a:ext>
            </a:extLst>
          </p:cNvPr>
          <p:cNvSpPr>
            <a:spLocks noGrp="1"/>
          </p:cNvSpPr>
          <p:nvPr>
            <p:ph idx="1"/>
          </p:nvPr>
        </p:nvSpPr>
        <p:spPr>
          <a:xfrm>
            <a:off x="838200" y="1291472"/>
            <a:ext cx="10515600" cy="4885491"/>
          </a:xfrm>
        </p:spPr>
        <p:txBody>
          <a:bodyPr>
            <a:normAutofit/>
          </a:bodyPr>
          <a:lstStyle/>
          <a:p>
            <a:pPr marL="0" indent="0">
              <a:buNone/>
            </a:pPr>
            <a:r>
              <a:rPr lang="en-GB" sz="2000" b="0" i="0" dirty="0">
                <a:solidFill>
                  <a:srgbClr val="0D0D0D"/>
                </a:solidFill>
                <a:effectLst/>
                <a:highlight>
                  <a:srgbClr val="FFFFFF"/>
                </a:highlight>
                <a:latin typeface="Söhne"/>
              </a:rPr>
              <a:t>Smart contract platforms, such as Ethereum, provide the infrastructure and environment for creating, deploying, and executing smart contracts. These platforms offer tools, protocols, and networks that developers can utilize to build decentralized applications and execute smart contracts seamlessly. </a:t>
            </a:r>
            <a:endParaRPr lang="tr-TR" sz="2000" b="0" i="0" dirty="0">
              <a:solidFill>
                <a:srgbClr val="0D0D0D"/>
              </a:solidFill>
              <a:effectLst/>
              <a:highlight>
                <a:srgbClr val="FFFFFF"/>
              </a:highlight>
              <a:latin typeface="Söhne"/>
            </a:endParaRPr>
          </a:p>
          <a:p>
            <a:pPr marL="0" indent="0">
              <a:buNone/>
            </a:pPr>
            <a:r>
              <a:rPr lang="en-GB" sz="2000" b="0" i="0" dirty="0">
                <a:solidFill>
                  <a:srgbClr val="0D0D0D"/>
                </a:solidFill>
                <a:effectLst/>
                <a:highlight>
                  <a:srgbClr val="FFFFFF"/>
                </a:highlight>
                <a:latin typeface="Söhne"/>
              </a:rPr>
              <a:t>Ethereum is one of the most well-known and widely used smart contract platforms, but there are others as well, each with its unique features and capabilities. </a:t>
            </a:r>
            <a:r>
              <a:rPr lang="tr-TR" sz="2000" b="0" i="0" dirty="0" err="1">
                <a:solidFill>
                  <a:srgbClr val="0D0D0D"/>
                </a:solidFill>
                <a:effectLst/>
                <a:highlight>
                  <a:srgbClr val="FFFFFF"/>
                </a:highlight>
                <a:latin typeface="Söhne"/>
              </a:rPr>
              <a:t>Other</a:t>
            </a:r>
            <a:r>
              <a:rPr lang="tr-TR" sz="2000" b="0" i="0" dirty="0">
                <a:solidFill>
                  <a:srgbClr val="0D0D0D"/>
                </a:solidFill>
                <a:effectLst/>
                <a:highlight>
                  <a:srgbClr val="FFFFFF"/>
                </a:highlight>
                <a:latin typeface="Söhne"/>
              </a:rPr>
              <a:t> </a:t>
            </a:r>
            <a:r>
              <a:rPr lang="tr-TR" sz="2000" b="0" i="0" dirty="0" err="1">
                <a:solidFill>
                  <a:srgbClr val="0D0D0D"/>
                </a:solidFill>
                <a:effectLst/>
                <a:highlight>
                  <a:srgbClr val="FFFFFF"/>
                </a:highlight>
                <a:latin typeface="Söhne"/>
              </a:rPr>
              <a:t>platforms</a:t>
            </a:r>
            <a:r>
              <a:rPr lang="tr-TR" sz="2000" b="0" i="0" dirty="0">
                <a:solidFill>
                  <a:srgbClr val="0D0D0D"/>
                </a:solidFill>
                <a:effectLst/>
                <a:highlight>
                  <a:srgbClr val="FFFFFF"/>
                </a:highlight>
                <a:latin typeface="Söhne"/>
              </a:rPr>
              <a:t>:</a:t>
            </a:r>
          </a:p>
          <a:p>
            <a:pPr lvl="1"/>
            <a:r>
              <a:rPr lang="tr-TR" sz="2000" i="0" dirty="0" err="1">
                <a:solidFill>
                  <a:srgbClr val="0D0D0D"/>
                </a:solidFill>
                <a:effectLst/>
                <a:highlight>
                  <a:srgbClr val="FFFFFF"/>
                </a:highlight>
                <a:latin typeface="Söhne"/>
              </a:rPr>
              <a:t>Binance</a:t>
            </a:r>
            <a:r>
              <a:rPr lang="tr-TR" sz="2000" i="0" dirty="0">
                <a:solidFill>
                  <a:srgbClr val="0D0D0D"/>
                </a:solidFill>
                <a:effectLst/>
                <a:highlight>
                  <a:srgbClr val="FFFFFF"/>
                </a:highlight>
                <a:latin typeface="Söhne"/>
              </a:rPr>
              <a:t> Smart </a:t>
            </a:r>
            <a:r>
              <a:rPr lang="tr-TR" sz="2000" i="0" dirty="0" err="1">
                <a:solidFill>
                  <a:srgbClr val="0D0D0D"/>
                </a:solidFill>
                <a:effectLst/>
                <a:highlight>
                  <a:srgbClr val="FFFFFF"/>
                </a:highlight>
                <a:latin typeface="Söhne"/>
              </a:rPr>
              <a:t>Chain</a:t>
            </a:r>
            <a:r>
              <a:rPr lang="tr-TR" sz="2000" i="0" dirty="0">
                <a:solidFill>
                  <a:srgbClr val="0D0D0D"/>
                </a:solidFill>
                <a:effectLst/>
                <a:highlight>
                  <a:srgbClr val="FFFFFF"/>
                </a:highlight>
                <a:latin typeface="Söhne"/>
              </a:rPr>
              <a:t> (BSC)</a:t>
            </a:r>
            <a:endParaRPr lang="tr-TR" sz="2000" dirty="0">
              <a:solidFill>
                <a:srgbClr val="0D0D0D"/>
              </a:solidFill>
              <a:highlight>
                <a:srgbClr val="FFFFFF"/>
              </a:highlight>
              <a:latin typeface="Söhne"/>
            </a:endParaRPr>
          </a:p>
          <a:p>
            <a:pPr lvl="1"/>
            <a:r>
              <a:rPr lang="tr-TR" sz="2000" i="0" dirty="0" err="1">
                <a:solidFill>
                  <a:srgbClr val="0D0D0D"/>
                </a:solidFill>
                <a:effectLst/>
                <a:highlight>
                  <a:srgbClr val="FFFFFF"/>
                </a:highlight>
                <a:latin typeface="Söhne"/>
              </a:rPr>
              <a:t>Polkadot</a:t>
            </a:r>
            <a:endParaRPr lang="tr-TR" sz="2000" i="0" dirty="0">
              <a:solidFill>
                <a:srgbClr val="0D0D0D"/>
              </a:solidFill>
              <a:effectLst/>
              <a:highlight>
                <a:srgbClr val="FFFFFF"/>
              </a:highlight>
              <a:latin typeface="Söhne"/>
            </a:endParaRPr>
          </a:p>
          <a:p>
            <a:pPr lvl="1"/>
            <a:r>
              <a:rPr lang="tr-TR" sz="2000" i="0" dirty="0" err="1">
                <a:solidFill>
                  <a:srgbClr val="0D0D0D"/>
                </a:solidFill>
                <a:effectLst/>
                <a:highlight>
                  <a:srgbClr val="FFFFFF"/>
                </a:highlight>
                <a:latin typeface="Söhne"/>
              </a:rPr>
              <a:t>Cardano</a:t>
            </a:r>
            <a:endParaRPr lang="tr-TR" sz="2000" dirty="0">
              <a:solidFill>
                <a:srgbClr val="0D0D0D"/>
              </a:solidFill>
              <a:highlight>
                <a:srgbClr val="FFFFFF"/>
              </a:highlight>
              <a:latin typeface="Söhne"/>
            </a:endParaRPr>
          </a:p>
          <a:p>
            <a:pPr lvl="1"/>
            <a:r>
              <a:rPr lang="tr-TR" sz="2000" i="0" dirty="0" err="1">
                <a:solidFill>
                  <a:srgbClr val="0D0D0D"/>
                </a:solidFill>
                <a:effectLst/>
                <a:highlight>
                  <a:srgbClr val="FFFFFF"/>
                </a:highlight>
                <a:latin typeface="Söhne"/>
              </a:rPr>
              <a:t>Tezos</a:t>
            </a:r>
            <a:endParaRPr lang="tr-TR" sz="2000" i="0" dirty="0">
              <a:solidFill>
                <a:srgbClr val="0D0D0D"/>
              </a:solidFill>
              <a:effectLst/>
              <a:highlight>
                <a:srgbClr val="FFFFFF"/>
              </a:highlight>
              <a:latin typeface="Söhne"/>
            </a:endParaRPr>
          </a:p>
          <a:p>
            <a:pPr lvl="1"/>
            <a:r>
              <a:rPr lang="tr-TR" sz="2000" i="0" dirty="0">
                <a:solidFill>
                  <a:srgbClr val="0D0D0D"/>
                </a:solidFill>
                <a:effectLst/>
                <a:highlight>
                  <a:srgbClr val="FFFFFF"/>
                </a:highlight>
                <a:latin typeface="Söhne"/>
              </a:rPr>
              <a:t>Solana</a:t>
            </a:r>
          </a:p>
          <a:p>
            <a:pPr lvl="1"/>
            <a:r>
              <a:rPr lang="tr-TR" sz="2000" i="0" dirty="0" err="1">
                <a:solidFill>
                  <a:srgbClr val="0D0D0D"/>
                </a:solidFill>
                <a:effectLst/>
                <a:highlight>
                  <a:srgbClr val="FFFFFF"/>
                </a:highlight>
                <a:latin typeface="Söhne"/>
              </a:rPr>
              <a:t>Avalanche</a:t>
            </a:r>
            <a:endParaRPr lang="tr-TR" sz="2000" dirty="0"/>
          </a:p>
        </p:txBody>
      </p:sp>
      <p:sp>
        <p:nvSpPr>
          <p:cNvPr id="5" name="Slayt Numarası Yer Tutucusu 4">
            <a:extLst>
              <a:ext uri="{FF2B5EF4-FFF2-40B4-BE49-F238E27FC236}">
                <a16:creationId xmlns:a16="http://schemas.microsoft.com/office/drawing/2014/main" id="{06F1EE3C-3CA6-4EA9-86DF-A16443EEF388}"/>
              </a:ext>
            </a:extLst>
          </p:cNvPr>
          <p:cNvSpPr>
            <a:spLocks noGrp="1"/>
          </p:cNvSpPr>
          <p:nvPr>
            <p:ph type="sldNum" sz="quarter" idx="12"/>
          </p:nvPr>
        </p:nvSpPr>
        <p:spPr/>
        <p:txBody>
          <a:bodyPr/>
          <a:lstStyle/>
          <a:p>
            <a:fld id="{2926B2C5-729E-49C2-AB30-FB04D85775A3}" type="slidenum">
              <a:rPr lang="tr-TR" smtClean="0"/>
              <a:t>5</a:t>
            </a:fld>
            <a:endParaRPr lang="tr-TR" dirty="0"/>
          </a:p>
        </p:txBody>
      </p:sp>
    </p:spTree>
    <p:extLst>
      <p:ext uri="{BB962C8B-B14F-4D97-AF65-F5344CB8AC3E}">
        <p14:creationId xmlns:p14="http://schemas.microsoft.com/office/powerpoint/2010/main" val="17893358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9EB31B7-85D6-B5F4-DAF3-8F88B23C3269}"/>
              </a:ext>
            </a:extLst>
          </p:cNvPr>
          <p:cNvSpPr>
            <a:spLocks noGrp="1"/>
          </p:cNvSpPr>
          <p:nvPr>
            <p:ph idx="1"/>
          </p:nvPr>
        </p:nvSpPr>
        <p:spPr>
          <a:xfrm>
            <a:off x="233341" y="1048247"/>
            <a:ext cx="8483939" cy="4732476"/>
          </a:xfrm>
        </p:spPr>
        <p:txBody>
          <a:bodyPr>
            <a:noAutofit/>
          </a:bodyPr>
          <a:lstStyle/>
          <a:p>
            <a:pPr marL="182563" indent="-182563" algn="l">
              <a:buFont typeface="+mj-lt"/>
              <a:buAutoNum type="arabicPeriod" startAt="4"/>
            </a:pPr>
            <a:r>
              <a:rPr lang="en-GB" sz="1600" b="1" i="0" dirty="0">
                <a:solidFill>
                  <a:srgbClr val="0D0D0D"/>
                </a:solidFill>
                <a:effectLst/>
                <a:highlight>
                  <a:srgbClr val="FFFFFF"/>
                </a:highlight>
                <a:latin typeface="Söhne"/>
              </a:rPr>
              <a:t>Automated Performance and Payments:</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Smart contracts automate performance by executing contractual obligations, such as delivering goods, providing services, or making payments, based on predefined triggers or conditions.</a:t>
            </a:r>
          </a:p>
          <a:p>
            <a:pPr marL="457200" lvl="1" indent="0" algn="l">
              <a:buNone/>
            </a:pPr>
            <a:r>
              <a:rPr lang="en-GB" sz="1600" b="0" i="0" dirty="0">
                <a:solidFill>
                  <a:srgbClr val="0D0D0D"/>
                </a:solidFill>
                <a:effectLst/>
                <a:highlight>
                  <a:srgbClr val="FFFFFF"/>
                </a:highlight>
                <a:latin typeface="Söhne"/>
              </a:rPr>
              <a:t>They enable real-time tracking, verification, and validation of performance milestones, ensuring accurate and timely payments or penalties.</a:t>
            </a:r>
          </a:p>
          <a:p>
            <a:pPr algn="l">
              <a:buFont typeface="+mj-lt"/>
              <a:buAutoNum type="arabicPeriod" startAt="4"/>
            </a:pPr>
            <a:r>
              <a:rPr lang="en-GB" sz="1600" b="1" i="0" dirty="0">
                <a:solidFill>
                  <a:srgbClr val="0D0D0D"/>
                </a:solidFill>
                <a:effectLst/>
                <a:highlight>
                  <a:srgbClr val="FFFFFF"/>
                </a:highlight>
                <a:latin typeface="Söhne"/>
              </a:rPr>
              <a:t>Dispute Resolution and Governance:</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Smart contracts can include dispute resolution mechanisms, such as arbitration clauses or multi-signature authorization, to resolve conflicts or disagreements among parties.</a:t>
            </a:r>
          </a:p>
          <a:p>
            <a:pPr marL="457200" lvl="1" indent="0" algn="l">
              <a:buNone/>
            </a:pPr>
            <a:r>
              <a:rPr lang="en-GB" sz="1600" b="0" i="0" dirty="0">
                <a:solidFill>
                  <a:srgbClr val="0D0D0D"/>
                </a:solidFill>
                <a:effectLst/>
                <a:highlight>
                  <a:srgbClr val="FFFFFF"/>
                </a:highlight>
                <a:latin typeface="Söhne"/>
              </a:rPr>
              <a:t>They support decentralized governance models, where stakeholders collectively participate in decision-making, voting, and consensus mechanisms embedded in smart contracts.</a:t>
            </a:r>
          </a:p>
          <a:p>
            <a:pPr algn="l">
              <a:buFont typeface="+mj-lt"/>
              <a:buAutoNum type="arabicPeriod" startAt="4"/>
            </a:pPr>
            <a:r>
              <a:rPr lang="en-GB" sz="1600" b="1" i="0" dirty="0">
                <a:solidFill>
                  <a:srgbClr val="0D0D0D"/>
                </a:solidFill>
                <a:effectLst/>
                <a:highlight>
                  <a:srgbClr val="FFFFFF"/>
                </a:highlight>
                <a:latin typeface="Söhne"/>
              </a:rPr>
              <a:t>Legal Challenges and Solutions:</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Legal challenges include ensuring compliance with existing laws, regulations, and contractual standards, addressing privacy concerns, and resolving jurisdictional conflicts in cross-border transactions.</a:t>
            </a:r>
          </a:p>
          <a:p>
            <a:pPr marL="457200" lvl="1" indent="0" algn="l">
              <a:buNone/>
            </a:pPr>
            <a:r>
              <a:rPr lang="en-GB" sz="1600" b="0" i="0" dirty="0">
                <a:solidFill>
                  <a:srgbClr val="0D0D0D"/>
                </a:solidFill>
                <a:effectLst/>
                <a:highlight>
                  <a:srgbClr val="FFFFFF"/>
                </a:highlight>
                <a:latin typeface="Söhne"/>
              </a:rPr>
              <a:t>Solutions involve developing standardized legal frameworks, regulatory guidelines, and best practices for smart contract design, implementation, and enforcement.</a:t>
            </a:r>
          </a:p>
          <a:p>
            <a:pPr algn="l">
              <a:buFont typeface="+mj-lt"/>
              <a:buAutoNum type="arabicPeriod" startAt="4"/>
            </a:pPr>
            <a:r>
              <a:rPr lang="en-GB" sz="1600" b="1" i="0" dirty="0">
                <a:solidFill>
                  <a:srgbClr val="0D0D0D"/>
                </a:solidFill>
                <a:effectLst/>
                <a:highlight>
                  <a:srgbClr val="FFFFFF"/>
                </a:highlight>
                <a:latin typeface="Söhne"/>
              </a:rPr>
              <a:t>Future Trends and Adoption:</a:t>
            </a:r>
            <a:r>
              <a:rPr lang="tr-TR" sz="1600" b="1" i="0" dirty="0">
                <a:solidFill>
                  <a:srgbClr val="0D0D0D"/>
                </a:solidFill>
                <a:effectLst/>
                <a:highlight>
                  <a:srgbClr val="FFFFFF"/>
                </a:highlight>
                <a:latin typeface="Söhne"/>
              </a:rPr>
              <a:t> </a:t>
            </a:r>
            <a:r>
              <a:rPr lang="en-GB" sz="1600" b="0" i="0" dirty="0">
                <a:solidFill>
                  <a:srgbClr val="0D0D0D"/>
                </a:solidFill>
                <a:effectLst/>
                <a:highlight>
                  <a:srgbClr val="FFFFFF"/>
                </a:highlight>
                <a:latin typeface="Söhne"/>
              </a:rPr>
              <a:t>The adoption of smart contracts in legal contexts is increasing across industries such as finance, real estate, supply chain, insurance, and intellectual property.</a:t>
            </a:r>
          </a:p>
          <a:p>
            <a:endParaRPr lang="tr-TR" sz="1600" dirty="0"/>
          </a:p>
        </p:txBody>
      </p:sp>
      <p:sp>
        <p:nvSpPr>
          <p:cNvPr id="4" name="Slayt Numarası Yer Tutucusu 3">
            <a:extLst>
              <a:ext uri="{FF2B5EF4-FFF2-40B4-BE49-F238E27FC236}">
                <a16:creationId xmlns:a16="http://schemas.microsoft.com/office/drawing/2014/main" id="{FC4FA094-049D-EC64-7F23-6AC852E867F0}"/>
              </a:ext>
            </a:extLst>
          </p:cNvPr>
          <p:cNvSpPr>
            <a:spLocks noGrp="1"/>
          </p:cNvSpPr>
          <p:nvPr>
            <p:ph type="sldNum" sz="quarter" idx="12"/>
          </p:nvPr>
        </p:nvSpPr>
        <p:spPr/>
        <p:txBody>
          <a:bodyPr/>
          <a:lstStyle/>
          <a:p>
            <a:fld id="{2926B2C5-729E-49C2-AB30-FB04D85775A3}" type="slidenum">
              <a:rPr lang="tr-TR" smtClean="0"/>
              <a:t>50</a:t>
            </a:fld>
            <a:endParaRPr lang="tr-TR" dirty="0"/>
          </a:p>
        </p:txBody>
      </p:sp>
      <p:sp>
        <p:nvSpPr>
          <p:cNvPr id="7" name="Başlık 1">
            <a:extLst>
              <a:ext uri="{FF2B5EF4-FFF2-40B4-BE49-F238E27FC236}">
                <a16:creationId xmlns:a16="http://schemas.microsoft.com/office/drawing/2014/main" id="{1FD7592F-E67D-43DE-3CA5-72C930985BB6}"/>
              </a:ext>
            </a:extLst>
          </p:cNvPr>
          <p:cNvSpPr>
            <a:spLocks noGrp="1"/>
          </p:cNvSpPr>
          <p:nvPr>
            <p:ph type="title"/>
          </p:nvPr>
        </p:nvSpPr>
        <p:spPr>
          <a:xfrm>
            <a:off x="233341" y="211842"/>
            <a:ext cx="11553376" cy="801066"/>
          </a:xfrm>
        </p:spPr>
        <p:txBody>
          <a:bodyPr>
            <a:noAutofit/>
          </a:bodyPr>
          <a:lstStyle/>
          <a:p>
            <a:r>
              <a:rPr lang="en-GB" sz="3200" dirty="0"/>
              <a:t>Smart Contracts in Legal Processes</a:t>
            </a:r>
            <a:r>
              <a:rPr lang="tr-TR" sz="3200" dirty="0"/>
              <a:t>- </a:t>
            </a:r>
            <a:r>
              <a:rPr lang="en-GB" sz="3200" dirty="0"/>
              <a:t>Smart Contracts in Legal Context</a:t>
            </a:r>
            <a:endParaRPr lang="tr-TR" sz="3200" dirty="0"/>
          </a:p>
        </p:txBody>
      </p:sp>
      <p:pic>
        <p:nvPicPr>
          <p:cNvPr id="2" name="Picture 2" descr="AI in Legal Industry: Key Benefits and Trends">
            <a:extLst>
              <a:ext uri="{FF2B5EF4-FFF2-40B4-BE49-F238E27FC236}">
                <a16:creationId xmlns:a16="http://schemas.microsoft.com/office/drawing/2014/main" id="{51F544DE-04D9-1E67-5B3B-0082AC53B6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63" t="12592" r="15295"/>
          <a:stretch/>
        </p:blipFill>
        <p:spPr bwMode="auto">
          <a:xfrm>
            <a:off x="8947323" y="1992233"/>
            <a:ext cx="3068320" cy="270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130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AC207C8-3C80-B9AE-0197-8D565519B4A3}"/>
              </a:ext>
            </a:extLst>
          </p:cNvPr>
          <p:cNvSpPr>
            <a:spLocks noGrp="1"/>
          </p:cNvSpPr>
          <p:nvPr>
            <p:ph type="title"/>
          </p:nvPr>
        </p:nvSpPr>
        <p:spPr>
          <a:xfrm>
            <a:off x="0" y="229704"/>
            <a:ext cx="12234705" cy="801066"/>
          </a:xfrm>
        </p:spPr>
        <p:txBody>
          <a:bodyPr>
            <a:noAutofit/>
          </a:bodyPr>
          <a:lstStyle/>
          <a:p>
            <a:r>
              <a:rPr lang="en-GB" sz="3200" dirty="0"/>
              <a:t>Smart Contracts in Legal Processes</a:t>
            </a:r>
            <a:r>
              <a:rPr lang="tr-TR" sz="3200" dirty="0"/>
              <a:t>- </a:t>
            </a:r>
            <a:r>
              <a:rPr lang="tr-TR" sz="3200" dirty="0" err="1"/>
              <a:t>Examples</a:t>
            </a:r>
            <a:r>
              <a:rPr lang="tr-TR" sz="3200" dirty="0"/>
              <a:t>: </a:t>
            </a:r>
            <a:r>
              <a:rPr lang="tr-TR" sz="3200" dirty="0" err="1"/>
              <a:t>Contract</a:t>
            </a:r>
            <a:r>
              <a:rPr lang="tr-TR" sz="3200" dirty="0"/>
              <a:t> </a:t>
            </a:r>
            <a:r>
              <a:rPr lang="tr-TR" sz="3200" dirty="0" err="1"/>
              <a:t>Execution</a:t>
            </a:r>
            <a:r>
              <a:rPr lang="tr-TR" sz="3200" dirty="0"/>
              <a:t>, </a:t>
            </a:r>
            <a:r>
              <a:rPr lang="tr-TR" sz="3200" dirty="0" err="1"/>
              <a:t>Escrow</a:t>
            </a:r>
            <a:endParaRPr lang="tr-TR" sz="3200" dirty="0"/>
          </a:p>
        </p:txBody>
      </p:sp>
      <p:sp>
        <p:nvSpPr>
          <p:cNvPr id="3" name="İçerik Yer Tutucusu 2">
            <a:extLst>
              <a:ext uri="{FF2B5EF4-FFF2-40B4-BE49-F238E27FC236}">
                <a16:creationId xmlns:a16="http://schemas.microsoft.com/office/drawing/2014/main" id="{8BB6B7F3-0FA9-9C4E-4377-CC98CC8BE87A}"/>
              </a:ext>
            </a:extLst>
          </p:cNvPr>
          <p:cNvSpPr>
            <a:spLocks noGrp="1"/>
          </p:cNvSpPr>
          <p:nvPr>
            <p:ph idx="1"/>
          </p:nvPr>
        </p:nvSpPr>
        <p:spPr>
          <a:xfrm>
            <a:off x="330424" y="1773831"/>
            <a:ext cx="9189496" cy="4732476"/>
          </a:xfrm>
        </p:spPr>
        <p:txBody>
          <a:bodyPr>
            <a:normAutofit/>
          </a:bodyPr>
          <a:lstStyle/>
          <a:p>
            <a:pPr algn="l">
              <a:buFont typeface="+mj-lt"/>
              <a:buAutoNum type="arabicPeriod"/>
            </a:pPr>
            <a:r>
              <a:rPr lang="en-GB" sz="1600" b="1" i="0" dirty="0">
                <a:solidFill>
                  <a:srgbClr val="0D0D0D"/>
                </a:solidFill>
                <a:effectLst/>
                <a:highlight>
                  <a:srgbClr val="FFFFFF"/>
                </a:highlight>
                <a:latin typeface="Söhne"/>
              </a:rPr>
              <a:t>Contract Execution:</a:t>
            </a:r>
            <a:endParaRPr lang="en-GB" sz="1600" b="0" i="0" dirty="0">
              <a:solidFill>
                <a:srgbClr val="0D0D0D"/>
              </a:solidFill>
              <a:effectLst/>
              <a:highlight>
                <a:srgbClr val="FFFFFF"/>
              </a:highlight>
              <a:latin typeface="Söhne"/>
            </a:endParaRPr>
          </a:p>
          <a:p>
            <a:pPr marL="0" indent="0" algn="l">
              <a:buNone/>
            </a:pPr>
            <a:r>
              <a:rPr lang="en-GB" sz="1600" b="0" i="0" dirty="0">
                <a:solidFill>
                  <a:srgbClr val="0D0D0D"/>
                </a:solidFill>
                <a:effectLst/>
                <a:highlight>
                  <a:srgbClr val="FFFFFF"/>
                </a:highlight>
                <a:latin typeface="Söhne"/>
              </a:rPr>
              <a:t>Smart contracts streamline and automate the execution of contractual agreements. For example:</a:t>
            </a:r>
          </a:p>
          <a:p>
            <a:pPr marL="457200" lvl="1" indent="0" algn="l">
              <a:buNone/>
            </a:pPr>
            <a:r>
              <a:rPr lang="en-GB" sz="1600" b="1" i="0" dirty="0">
                <a:solidFill>
                  <a:srgbClr val="0D0D0D"/>
                </a:solidFill>
                <a:effectLst/>
                <a:highlight>
                  <a:srgbClr val="FFFFFF"/>
                </a:highlight>
                <a:latin typeface="Söhne"/>
              </a:rPr>
              <a:t>Real Estate Transactions:</a:t>
            </a:r>
            <a:r>
              <a:rPr lang="en-GB" sz="1600" b="0" i="0" dirty="0">
                <a:solidFill>
                  <a:srgbClr val="0D0D0D"/>
                </a:solidFill>
                <a:effectLst/>
                <a:highlight>
                  <a:srgbClr val="FFFFFF"/>
                </a:highlight>
                <a:latin typeface="Söhne"/>
              </a:rPr>
              <a:t> In real estate, smart contracts can facilitate property sales by automatically executing the transfer of ownership rights once payment conditions are met. The contract can verify payment from the buyer and transfer property ownership to the buyer upon confirmation, eliminating the need for intermediaries like escrow agents or title companies.</a:t>
            </a:r>
            <a:endParaRPr lang="tr-TR" sz="1600" b="0" i="0" dirty="0">
              <a:solidFill>
                <a:srgbClr val="0D0D0D"/>
              </a:solidFill>
              <a:effectLst/>
              <a:highlight>
                <a:srgbClr val="FFFFFF"/>
              </a:highlight>
              <a:latin typeface="Söhne"/>
            </a:endParaRPr>
          </a:p>
          <a:p>
            <a:pPr marL="457200" lvl="1" indent="0" algn="l">
              <a:buNone/>
            </a:pP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Freelance Services:</a:t>
            </a:r>
            <a:r>
              <a:rPr lang="en-GB" sz="1600" b="0" i="0" dirty="0">
                <a:solidFill>
                  <a:srgbClr val="0D0D0D"/>
                </a:solidFill>
                <a:effectLst/>
                <a:highlight>
                  <a:srgbClr val="FFFFFF"/>
                </a:highlight>
                <a:latin typeface="Söhne"/>
              </a:rPr>
              <a:t> Smart contracts can be used in freelance contracts to automate payment release based on predefined milestones or deliverables. When a freelancer completes a task or project, the smart contract triggers payment to the freelancer's wallet, ensuring prompt and transparent payment processing without relying on manual invoicing or payment procedures.</a:t>
            </a:r>
            <a:endParaRPr lang="tr-TR" sz="1600" b="0" i="0" dirty="0">
              <a:solidFill>
                <a:srgbClr val="0D0D0D"/>
              </a:solidFill>
              <a:effectLst/>
              <a:highlight>
                <a:srgbClr val="FFFFFF"/>
              </a:highlight>
              <a:latin typeface="Söhne"/>
            </a:endParaRPr>
          </a:p>
          <a:p>
            <a:pPr marL="457200" lvl="1" indent="0" algn="l">
              <a:buNone/>
            </a:pPr>
            <a:endParaRPr lang="en-GB" sz="1600" b="0" i="0" dirty="0">
              <a:solidFill>
                <a:srgbClr val="0D0D0D"/>
              </a:solidFill>
              <a:effectLst/>
              <a:highlight>
                <a:srgbClr val="FFFFFF"/>
              </a:highlight>
              <a:latin typeface="Söhne"/>
            </a:endParaRPr>
          </a:p>
          <a:p>
            <a:pPr marL="457200" lvl="1" indent="0" algn="l">
              <a:buNone/>
            </a:pPr>
            <a:r>
              <a:rPr lang="en-GB" sz="1600" b="1" i="0" dirty="0">
                <a:solidFill>
                  <a:srgbClr val="0D0D0D"/>
                </a:solidFill>
                <a:effectLst/>
                <a:highlight>
                  <a:srgbClr val="FFFFFF"/>
                </a:highlight>
                <a:latin typeface="Söhne"/>
              </a:rPr>
              <a:t>Supply Chain Agreements:</a:t>
            </a:r>
            <a:r>
              <a:rPr lang="en-GB" sz="1600" b="0" i="0" dirty="0">
                <a:solidFill>
                  <a:srgbClr val="0D0D0D"/>
                </a:solidFill>
                <a:effectLst/>
                <a:highlight>
                  <a:srgbClr val="FFFFFF"/>
                </a:highlight>
                <a:latin typeface="Söhne"/>
              </a:rPr>
              <a:t> Smart contracts in supply chain management can automate contract execution by triggering orders, payments, and logistics processes based on predefined conditions like delivery confirmation, quality inspections, or inventory levels. This reduces administrative overhead, enhances transparency, and improves efficiency in supply chain operations.</a:t>
            </a:r>
          </a:p>
          <a:p>
            <a:endParaRPr lang="tr-TR" sz="1600" dirty="0"/>
          </a:p>
        </p:txBody>
      </p:sp>
      <p:sp>
        <p:nvSpPr>
          <p:cNvPr id="4" name="Slayt Numarası Yer Tutucusu 3">
            <a:extLst>
              <a:ext uri="{FF2B5EF4-FFF2-40B4-BE49-F238E27FC236}">
                <a16:creationId xmlns:a16="http://schemas.microsoft.com/office/drawing/2014/main" id="{59F88BEA-24D7-824A-5807-45A81A79BA75}"/>
              </a:ext>
            </a:extLst>
          </p:cNvPr>
          <p:cNvSpPr>
            <a:spLocks noGrp="1"/>
          </p:cNvSpPr>
          <p:nvPr>
            <p:ph type="sldNum" sz="quarter" idx="12"/>
          </p:nvPr>
        </p:nvSpPr>
        <p:spPr/>
        <p:txBody>
          <a:bodyPr/>
          <a:lstStyle/>
          <a:p>
            <a:fld id="{2926B2C5-729E-49C2-AB30-FB04D85775A3}" type="slidenum">
              <a:rPr lang="tr-TR" smtClean="0"/>
              <a:t>51</a:t>
            </a:fld>
            <a:endParaRPr lang="tr-TR" dirty="0"/>
          </a:p>
        </p:txBody>
      </p:sp>
      <p:pic>
        <p:nvPicPr>
          <p:cNvPr id="26626" name="Picture 2" descr="Real Estate Transactions | Williams, Kratcoski, Griffin &amp; Can">
            <a:extLst>
              <a:ext uri="{FF2B5EF4-FFF2-40B4-BE49-F238E27FC236}">
                <a16:creationId xmlns:a16="http://schemas.microsoft.com/office/drawing/2014/main" id="{0C9E5685-138E-30A5-1E5E-102298B67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6389" y="1843889"/>
            <a:ext cx="1806331" cy="1202031"/>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My Freelance Services – The Life and Times of Ben Weinberg">
            <a:extLst>
              <a:ext uri="{FF2B5EF4-FFF2-40B4-BE49-F238E27FC236}">
                <a16:creationId xmlns:a16="http://schemas.microsoft.com/office/drawing/2014/main" id="{76788985-3C3B-3C2D-827C-82AECB1FFD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700" r="7758"/>
          <a:stretch/>
        </p:blipFill>
        <p:spPr bwMode="auto">
          <a:xfrm>
            <a:off x="9897990" y="3576502"/>
            <a:ext cx="1624146" cy="1231042"/>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The Role of Trade Agreements in Strengthening Global Supply Chains - Evans  Distribution Systems">
            <a:extLst>
              <a:ext uri="{FF2B5EF4-FFF2-40B4-BE49-F238E27FC236}">
                <a16:creationId xmlns:a16="http://schemas.microsoft.com/office/drawing/2014/main" id="{BA710BF2-D4C7-6BF8-7D65-907680763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6208" y="5112751"/>
            <a:ext cx="1736191" cy="1160104"/>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EACE1DA8-5150-5EA4-F9DE-FC2AA01A425F}"/>
              </a:ext>
            </a:extLst>
          </p:cNvPr>
          <p:cNvSpPr txBox="1"/>
          <p:nvPr/>
        </p:nvSpPr>
        <p:spPr>
          <a:xfrm>
            <a:off x="142240" y="1081570"/>
            <a:ext cx="11744960" cy="584775"/>
          </a:xfrm>
          <a:prstGeom prst="rect">
            <a:avLst/>
          </a:prstGeom>
          <a:noFill/>
        </p:spPr>
        <p:txBody>
          <a:bodyPr wrap="square">
            <a:spAutoFit/>
          </a:bodyPr>
          <a:lstStyle/>
          <a:p>
            <a:pPr marL="0" indent="0" algn="l">
              <a:buNone/>
            </a:pPr>
            <a:r>
              <a:rPr lang="en-GB" sz="1600" b="0" i="0" dirty="0">
                <a:solidFill>
                  <a:srgbClr val="0D0D0D"/>
                </a:solidFill>
                <a:effectLst/>
                <a:highlight>
                  <a:srgbClr val="FFFFFF"/>
                </a:highlight>
                <a:latin typeface="Söhne"/>
              </a:rPr>
              <a:t>Smart contracts in legal processes offer innovative solutions for various scenarios, including contract execution and escrow services. Here are examples of how smart contracts are used in these contexts:</a:t>
            </a:r>
          </a:p>
        </p:txBody>
      </p:sp>
    </p:spTree>
    <p:extLst>
      <p:ext uri="{BB962C8B-B14F-4D97-AF65-F5344CB8AC3E}">
        <p14:creationId xmlns:p14="http://schemas.microsoft.com/office/powerpoint/2010/main" val="1453419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C33A484-ECF3-5101-BB53-8D63AB7CA7B4}"/>
              </a:ext>
            </a:extLst>
          </p:cNvPr>
          <p:cNvSpPr>
            <a:spLocks noGrp="1"/>
          </p:cNvSpPr>
          <p:nvPr>
            <p:ph idx="1"/>
          </p:nvPr>
        </p:nvSpPr>
        <p:spPr>
          <a:xfrm>
            <a:off x="248920" y="1030050"/>
            <a:ext cx="8986520" cy="4732476"/>
          </a:xfrm>
        </p:spPr>
        <p:txBody>
          <a:bodyPr>
            <a:normAutofit lnSpcReduction="10000"/>
          </a:bodyPr>
          <a:lstStyle/>
          <a:p>
            <a:pPr marL="0" indent="0" algn="l">
              <a:buNone/>
            </a:pPr>
            <a:r>
              <a:rPr lang="tr-TR" sz="1600" b="1" i="0" dirty="0">
                <a:solidFill>
                  <a:srgbClr val="0D0D0D"/>
                </a:solidFill>
                <a:effectLst/>
                <a:highlight>
                  <a:srgbClr val="FFFFFF"/>
                </a:highlight>
                <a:latin typeface="Söhne"/>
              </a:rPr>
              <a:t>2. </a:t>
            </a:r>
            <a:r>
              <a:rPr lang="en-GB" sz="1600" b="1" i="0" dirty="0">
                <a:solidFill>
                  <a:srgbClr val="0D0D0D"/>
                </a:solidFill>
                <a:effectLst/>
                <a:highlight>
                  <a:srgbClr val="FFFFFF"/>
                </a:highlight>
                <a:latin typeface="Söhne"/>
              </a:rPr>
              <a:t>Escrow Services:</a:t>
            </a:r>
            <a:endParaRPr lang="en-GB" sz="1600" b="0" i="0" dirty="0">
              <a:solidFill>
                <a:srgbClr val="0D0D0D"/>
              </a:solidFill>
              <a:effectLst/>
              <a:highlight>
                <a:srgbClr val="FFFFFF"/>
              </a:highlight>
              <a:latin typeface="Söhne"/>
            </a:endParaRPr>
          </a:p>
          <a:p>
            <a:pPr marL="0" indent="0" algn="l">
              <a:buNone/>
            </a:pPr>
            <a:r>
              <a:rPr lang="en-GB" sz="1600" b="0" i="0" dirty="0">
                <a:solidFill>
                  <a:srgbClr val="0D0D0D"/>
                </a:solidFill>
                <a:effectLst/>
                <a:highlight>
                  <a:srgbClr val="FFFFFF"/>
                </a:highlight>
                <a:latin typeface="Söhne"/>
              </a:rPr>
              <a:t>Smart contracts are also utilized in escrow services to securely hold and release assets or funds based on predefined conditions. For example:</a:t>
            </a:r>
            <a:endParaRPr lang="tr-TR" sz="1600" b="0" i="0" dirty="0">
              <a:solidFill>
                <a:srgbClr val="0D0D0D"/>
              </a:solidFill>
              <a:effectLst/>
              <a:highlight>
                <a:srgbClr val="FFFFFF"/>
              </a:highlight>
              <a:latin typeface="Söhne"/>
            </a:endParaRPr>
          </a:p>
          <a:p>
            <a:pPr marL="0" indent="0" algn="l">
              <a:buNone/>
            </a:pPr>
            <a:endParaRPr lang="en-GB" sz="1600" b="0" i="0" dirty="0">
              <a:solidFill>
                <a:srgbClr val="0D0D0D"/>
              </a:solidFill>
              <a:effectLst/>
              <a:highlight>
                <a:srgbClr val="FFFFFF"/>
              </a:highlight>
              <a:latin typeface="Söhne"/>
            </a:endParaRPr>
          </a:p>
          <a:p>
            <a:pPr marL="0" indent="0" algn="l">
              <a:buNone/>
            </a:pPr>
            <a:r>
              <a:rPr lang="en-GB" sz="1600" b="1" i="0" dirty="0">
                <a:solidFill>
                  <a:srgbClr val="0D0D0D"/>
                </a:solidFill>
                <a:effectLst/>
                <a:highlight>
                  <a:srgbClr val="FFFFFF"/>
                </a:highlight>
                <a:latin typeface="Söhne"/>
              </a:rPr>
              <a:t>Real Estate Escrow:</a:t>
            </a:r>
            <a:r>
              <a:rPr lang="en-GB" sz="1600" b="0" i="0" dirty="0">
                <a:solidFill>
                  <a:srgbClr val="0D0D0D"/>
                </a:solidFill>
                <a:effectLst/>
                <a:highlight>
                  <a:srgbClr val="FFFFFF"/>
                </a:highlight>
                <a:latin typeface="Söhne"/>
              </a:rPr>
              <a:t> In real estate transactions, smart contracts act as escrow agents by holding funds from the buyer until all conditions, such as property inspections or legal clearances, are met. Once the conditions are satisfied, the smart contract releases the funds to the seller, ensuring a secure and transparent transaction process.</a:t>
            </a:r>
            <a:endParaRPr lang="tr-TR" sz="1600" b="0" i="0" dirty="0">
              <a:solidFill>
                <a:srgbClr val="0D0D0D"/>
              </a:solidFill>
              <a:effectLst/>
              <a:highlight>
                <a:srgbClr val="FFFFFF"/>
              </a:highlight>
              <a:latin typeface="Söhne"/>
            </a:endParaRPr>
          </a:p>
          <a:p>
            <a:pPr marL="0" indent="0" algn="l">
              <a:buNone/>
            </a:pPr>
            <a:endParaRPr lang="en-GB" sz="1600" b="0" i="0" dirty="0">
              <a:solidFill>
                <a:srgbClr val="0D0D0D"/>
              </a:solidFill>
              <a:effectLst/>
              <a:highlight>
                <a:srgbClr val="FFFFFF"/>
              </a:highlight>
              <a:latin typeface="Söhne"/>
            </a:endParaRPr>
          </a:p>
          <a:p>
            <a:pPr marL="0" indent="0" algn="l">
              <a:buNone/>
            </a:pPr>
            <a:r>
              <a:rPr lang="en-GB" sz="1600" b="1" i="0" dirty="0">
                <a:solidFill>
                  <a:srgbClr val="0D0D0D"/>
                </a:solidFill>
                <a:effectLst/>
                <a:highlight>
                  <a:srgbClr val="FFFFFF"/>
                </a:highlight>
                <a:latin typeface="Söhne"/>
              </a:rPr>
              <a:t>Online Marketplaces:</a:t>
            </a:r>
            <a:r>
              <a:rPr lang="en-GB" sz="1600" b="0" i="0" dirty="0">
                <a:solidFill>
                  <a:srgbClr val="0D0D0D"/>
                </a:solidFill>
                <a:effectLst/>
                <a:highlight>
                  <a:srgbClr val="FFFFFF"/>
                </a:highlight>
                <a:latin typeface="Söhne"/>
              </a:rPr>
              <a:t> Smart contracts can facilitate secure transactions in online marketplaces by acting as escrow services. When a buyer and seller agree on a transaction, the buyer's payment is held in escrow by the smart contract. The funds are released to the seller once the buyer confirms receipt of the goods or services, providing protection against fraud and ensuring fair dealings.</a:t>
            </a:r>
            <a:endParaRPr lang="tr-TR" sz="1600" b="0" i="0" dirty="0">
              <a:solidFill>
                <a:srgbClr val="0D0D0D"/>
              </a:solidFill>
              <a:effectLst/>
              <a:highlight>
                <a:srgbClr val="FFFFFF"/>
              </a:highlight>
              <a:latin typeface="Söhne"/>
            </a:endParaRPr>
          </a:p>
          <a:p>
            <a:pPr marL="0" indent="0" algn="l">
              <a:buNone/>
            </a:pPr>
            <a:endParaRPr lang="en-GB" sz="1600" b="0" i="0" dirty="0">
              <a:solidFill>
                <a:srgbClr val="0D0D0D"/>
              </a:solidFill>
              <a:effectLst/>
              <a:highlight>
                <a:srgbClr val="FFFFFF"/>
              </a:highlight>
              <a:latin typeface="Söhne"/>
            </a:endParaRPr>
          </a:p>
          <a:p>
            <a:pPr marL="0" indent="0" algn="l">
              <a:buNone/>
            </a:pPr>
            <a:r>
              <a:rPr lang="en-GB" sz="1600" b="1" i="0" dirty="0">
                <a:solidFill>
                  <a:srgbClr val="0D0D0D"/>
                </a:solidFill>
                <a:effectLst/>
                <a:highlight>
                  <a:srgbClr val="FFFFFF"/>
                </a:highlight>
                <a:latin typeface="Söhne"/>
              </a:rPr>
              <a:t>Crowdfunding Campaigns:</a:t>
            </a:r>
            <a:r>
              <a:rPr lang="en-GB" sz="1600" b="0" i="0" dirty="0">
                <a:solidFill>
                  <a:srgbClr val="0D0D0D"/>
                </a:solidFill>
                <a:effectLst/>
                <a:highlight>
                  <a:srgbClr val="FFFFFF"/>
                </a:highlight>
                <a:latin typeface="Söhne"/>
              </a:rPr>
              <a:t> Smart contracts in crowdfunding platforms can serve as escrow services by holding contributions from backers until the project reaches its funding goal. Once the goal is met, the smart contract releases the funds to the project owner, ensuring that funds are only disbursed when the project is fully funded as per the agreement.</a:t>
            </a:r>
          </a:p>
          <a:p>
            <a:endParaRPr lang="tr-TR" sz="1600" dirty="0"/>
          </a:p>
        </p:txBody>
      </p:sp>
      <p:sp>
        <p:nvSpPr>
          <p:cNvPr id="4" name="Slayt Numarası Yer Tutucusu 3">
            <a:extLst>
              <a:ext uri="{FF2B5EF4-FFF2-40B4-BE49-F238E27FC236}">
                <a16:creationId xmlns:a16="http://schemas.microsoft.com/office/drawing/2014/main" id="{52E91363-5016-6EDD-0541-572409764F7F}"/>
              </a:ext>
            </a:extLst>
          </p:cNvPr>
          <p:cNvSpPr>
            <a:spLocks noGrp="1"/>
          </p:cNvSpPr>
          <p:nvPr>
            <p:ph type="sldNum" sz="quarter" idx="12"/>
          </p:nvPr>
        </p:nvSpPr>
        <p:spPr/>
        <p:txBody>
          <a:bodyPr/>
          <a:lstStyle/>
          <a:p>
            <a:fld id="{2926B2C5-729E-49C2-AB30-FB04D85775A3}" type="slidenum">
              <a:rPr lang="tr-TR" smtClean="0"/>
              <a:t>52</a:t>
            </a:fld>
            <a:endParaRPr lang="tr-TR" dirty="0"/>
          </a:p>
        </p:txBody>
      </p:sp>
      <p:sp>
        <p:nvSpPr>
          <p:cNvPr id="5" name="Başlık 1">
            <a:extLst>
              <a:ext uri="{FF2B5EF4-FFF2-40B4-BE49-F238E27FC236}">
                <a16:creationId xmlns:a16="http://schemas.microsoft.com/office/drawing/2014/main" id="{2B895CFA-E23A-58EB-F2FE-220A4D3D5EF4}"/>
              </a:ext>
            </a:extLst>
          </p:cNvPr>
          <p:cNvSpPr>
            <a:spLocks noGrp="1"/>
          </p:cNvSpPr>
          <p:nvPr>
            <p:ph type="title"/>
          </p:nvPr>
        </p:nvSpPr>
        <p:spPr>
          <a:xfrm>
            <a:off x="0" y="219544"/>
            <a:ext cx="12234705" cy="801066"/>
          </a:xfrm>
        </p:spPr>
        <p:txBody>
          <a:bodyPr>
            <a:noAutofit/>
          </a:bodyPr>
          <a:lstStyle/>
          <a:p>
            <a:r>
              <a:rPr lang="en-GB" sz="3200" dirty="0"/>
              <a:t>Smart Contracts in Legal Processes</a:t>
            </a:r>
            <a:r>
              <a:rPr lang="tr-TR" sz="3200" dirty="0"/>
              <a:t>- </a:t>
            </a:r>
            <a:r>
              <a:rPr lang="tr-TR" sz="3200" dirty="0" err="1"/>
              <a:t>Examples</a:t>
            </a:r>
            <a:r>
              <a:rPr lang="tr-TR" sz="3200" dirty="0"/>
              <a:t>: </a:t>
            </a:r>
            <a:r>
              <a:rPr lang="tr-TR" sz="3200" dirty="0" err="1"/>
              <a:t>Contract</a:t>
            </a:r>
            <a:r>
              <a:rPr lang="tr-TR" sz="3200" dirty="0"/>
              <a:t> </a:t>
            </a:r>
            <a:r>
              <a:rPr lang="tr-TR" sz="3200" dirty="0" err="1"/>
              <a:t>Execution</a:t>
            </a:r>
            <a:r>
              <a:rPr lang="tr-TR" sz="3200" dirty="0"/>
              <a:t>, </a:t>
            </a:r>
            <a:r>
              <a:rPr lang="tr-TR" sz="3200" dirty="0" err="1"/>
              <a:t>Escrow</a:t>
            </a:r>
            <a:endParaRPr lang="tr-TR" sz="3200" dirty="0"/>
          </a:p>
        </p:txBody>
      </p:sp>
      <p:pic>
        <p:nvPicPr>
          <p:cNvPr id="28674" name="Picture 2" descr="Online Marketplaces: The World's Top eCommerce Sites to Sell Your Products  On in 2022">
            <a:extLst>
              <a:ext uri="{FF2B5EF4-FFF2-40B4-BE49-F238E27FC236}">
                <a16:creationId xmlns:a16="http://schemas.microsoft.com/office/drawing/2014/main" id="{DCCEB7A7-CBC3-0BDB-CF4F-9D545145C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2967" y="3177284"/>
            <a:ext cx="2361194" cy="1328172"/>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What is an Escrow Company? [Fully Explained]">
            <a:extLst>
              <a:ext uri="{FF2B5EF4-FFF2-40B4-BE49-F238E27FC236}">
                <a16:creationId xmlns:a16="http://schemas.microsoft.com/office/drawing/2014/main" id="{3A3DE003-C6AD-C696-C018-90864C4096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2966" y="1354147"/>
            <a:ext cx="2361194" cy="1322023"/>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How to Launch a Crowdfunding Campaign Using WordPress (In 3 Steps)">
            <a:extLst>
              <a:ext uri="{FF2B5EF4-FFF2-40B4-BE49-F238E27FC236}">
                <a16:creationId xmlns:a16="http://schemas.microsoft.com/office/drawing/2014/main" id="{EC56D4EE-A963-CC80-2533-8A33909F67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11" r="8000"/>
          <a:stretch/>
        </p:blipFill>
        <p:spPr bwMode="auto">
          <a:xfrm>
            <a:off x="9316981" y="4844292"/>
            <a:ext cx="2377179" cy="1298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601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80149A-1F51-74E9-1A22-ECFF87BDB553}"/>
              </a:ext>
            </a:extLst>
          </p:cNvPr>
          <p:cNvSpPr>
            <a:spLocks noGrp="1"/>
          </p:cNvSpPr>
          <p:nvPr>
            <p:ph type="title"/>
          </p:nvPr>
        </p:nvSpPr>
        <p:spPr>
          <a:xfrm>
            <a:off x="179531" y="141606"/>
            <a:ext cx="12047973" cy="801066"/>
          </a:xfrm>
        </p:spPr>
        <p:txBody>
          <a:bodyPr>
            <a:noAutofit/>
          </a:bodyPr>
          <a:lstStyle/>
          <a:p>
            <a:r>
              <a:rPr lang="en-GB" sz="3200" dirty="0"/>
              <a:t>Smart Contracts in Legal Processes</a:t>
            </a:r>
            <a:r>
              <a:rPr lang="tr-TR" sz="3200" dirty="0"/>
              <a:t>- </a:t>
            </a:r>
            <a:r>
              <a:rPr lang="tr-TR" sz="3200" dirty="0" err="1"/>
              <a:t>Benefits</a:t>
            </a:r>
            <a:r>
              <a:rPr lang="tr-TR" sz="3200" dirty="0"/>
              <a:t>: </a:t>
            </a:r>
            <a:r>
              <a:rPr lang="tr-TR" sz="3200" dirty="0" err="1"/>
              <a:t>Automation</a:t>
            </a:r>
            <a:r>
              <a:rPr lang="tr-TR" sz="3200" dirty="0"/>
              <a:t>, </a:t>
            </a:r>
            <a:r>
              <a:rPr lang="tr-TR" sz="3200" dirty="0" err="1"/>
              <a:t>Transparency</a:t>
            </a:r>
            <a:endParaRPr lang="tr-TR" sz="3200" dirty="0"/>
          </a:p>
        </p:txBody>
      </p:sp>
      <p:sp>
        <p:nvSpPr>
          <p:cNvPr id="3" name="İçerik Yer Tutucusu 2">
            <a:extLst>
              <a:ext uri="{FF2B5EF4-FFF2-40B4-BE49-F238E27FC236}">
                <a16:creationId xmlns:a16="http://schemas.microsoft.com/office/drawing/2014/main" id="{F0199220-9856-665E-99EA-A10BB4F768B0}"/>
              </a:ext>
            </a:extLst>
          </p:cNvPr>
          <p:cNvSpPr>
            <a:spLocks noGrp="1"/>
          </p:cNvSpPr>
          <p:nvPr>
            <p:ph idx="1"/>
          </p:nvPr>
        </p:nvSpPr>
        <p:spPr>
          <a:xfrm>
            <a:off x="281131" y="1330960"/>
            <a:ext cx="8700309" cy="4866640"/>
          </a:xfrm>
        </p:spPr>
        <p:txBody>
          <a:bodyPr>
            <a:noAutofit/>
          </a:bodyPr>
          <a:lstStyle/>
          <a:p>
            <a:pPr algn="l">
              <a:buFont typeface="+mj-lt"/>
              <a:buAutoNum type="arabicPeriod"/>
            </a:pPr>
            <a:r>
              <a:rPr lang="en-GB" sz="1400" b="1" i="0" dirty="0">
                <a:solidFill>
                  <a:srgbClr val="0D0D0D"/>
                </a:solidFill>
                <a:effectLst/>
                <a:highlight>
                  <a:srgbClr val="FFFFFF"/>
                </a:highlight>
                <a:latin typeface="Söhne"/>
              </a:rPr>
              <a:t>Automation:</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Efficiency:</a:t>
            </a:r>
            <a:r>
              <a:rPr lang="en-GB" sz="1400" b="0" i="0" dirty="0">
                <a:solidFill>
                  <a:srgbClr val="0D0D0D"/>
                </a:solidFill>
                <a:effectLst/>
                <a:highlight>
                  <a:srgbClr val="FFFFFF"/>
                </a:highlight>
                <a:latin typeface="Söhne"/>
              </a:rPr>
              <a:t> Smart contracts automate contract execution, payment processing, and compliance monitoring, reducing manual intervention and administrative overhead. This leads to faster transaction speeds and improved operational efficiency.</a:t>
            </a:r>
          </a:p>
          <a:p>
            <a:pPr marL="457200" lvl="1" indent="0" algn="l">
              <a:buNone/>
            </a:pPr>
            <a:r>
              <a:rPr lang="en-GB" sz="1400" b="1" i="0" dirty="0">
                <a:solidFill>
                  <a:srgbClr val="0D0D0D"/>
                </a:solidFill>
                <a:effectLst/>
                <a:highlight>
                  <a:srgbClr val="FFFFFF"/>
                </a:highlight>
                <a:latin typeface="Söhne"/>
              </a:rPr>
              <a:t>Accuracy:</a:t>
            </a:r>
            <a:r>
              <a:rPr lang="en-GB" sz="1400" b="0" i="0" dirty="0">
                <a:solidFill>
                  <a:srgbClr val="0D0D0D"/>
                </a:solidFill>
                <a:effectLst/>
                <a:highlight>
                  <a:srgbClr val="FFFFFF"/>
                </a:highlight>
                <a:latin typeface="Söhne"/>
              </a:rPr>
              <a:t> Automation reduces the risk of human error in contract execution and enforcement. Smart contracts execute predefined actions based on coded rules and conditions, ensuring accuracy and consistency in contract performance.</a:t>
            </a:r>
          </a:p>
          <a:p>
            <a:pPr marL="457200" lvl="1" indent="0" algn="l">
              <a:buNone/>
            </a:pPr>
            <a:r>
              <a:rPr lang="en-GB" sz="1400" b="1" i="0" dirty="0">
                <a:solidFill>
                  <a:srgbClr val="0D0D0D"/>
                </a:solidFill>
                <a:effectLst/>
                <a:highlight>
                  <a:srgbClr val="FFFFFF"/>
                </a:highlight>
                <a:latin typeface="Söhne"/>
              </a:rPr>
              <a:t>Cost Savings:</a:t>
            </a:r>
            <a:r>
              <a:rPr lang="en-GB" sz="1400" b="0" i="0" dirty="0">
                <a:solidFill>
                  <a:srgbClr val="0D0D0D"/>
                </a:solidFill>
                <a:effectLst/>
                <a:highlight>
                  <a:srgbClr val="FFFFFF"/>
                </a:highlight>
                <a:latin typeface="Söhne"/>
              </a:rPr>
              <a:t> By automating routine tasks and reducing the need for intermediaries such as escrow agents or legal advisors, smart contracts lower transaction costs, administrative expenses, and processing fees, resulting in cost savings for parties involved.</a:t>
            </a:r>
          </a:p>
          <a:p>
            <a:pPr algn="l">
              <a:buFont typeface="+mj-lt"/>
              <a:buAutoNum type="arabicPeriod"/>
            </a:pPr>
            <a:r>
              <a:rPr lang="en-GB" sz="1400" b="1" i="0" dirty="0">
                <a:solidFill>
                  <a:srgbClr val="0D0D0D"/>
                </a:solidFill>
                <a:effectLst/>
                <a:highlight>
                  <a:srgbClr val="FFFFFF"/>
                </a:highlight>
                <a:latin typeface="Söhne"/>
              </a:rPr>
              <a:t>Transparency:</a:t>
            </a:r>
            <a:endParaRPr lang="en-GB" sz="1400" b="0" i="0" dirty="0">
              <a:solidFill>
                <a:srgbClr val="0D0D0D"/>
              </a:solidFill>
              <a:effectLst/>
              <a:highlight>
                <a:srgbClr val="FFFFFF"/>
              </a:highlight>
              <a:latin typeface="Söhne"/>
            </a:endParaRPr>
          </a:p>
          <a:p>
            <a:pPr marL="457200" lvl="1" indent="0" algn="l">
              <a:buNone/>
            </a:pPr>
            <a:r>
              <a:rPr lang="en-GB" sz="1400" b="1" i="0" dirty="0">
                <a:solidFill>
                  <a:srgbClr val="0D0D0D"/>
                </a:solidFill>
                <a:effectLst/>
                <a:highlight>
                  <a:srgbClr val="FFFFFF"/>
                </a:highlight>
                <a:latin typeface="Söhne"/>
              </a:rPr>
              <a:t>Immutable Record-keeping:</a:t>
            </a:r>
            <a:r>
              <a:rPr lang="en-GB" sz="1400" b="0" i="0" dirty="0">
                <a:solidFill>
                  <a:srgbClr val="0D0D0D"/>
                </a:solidFill>
                <a:effectLst/>
                <a:highlight>
                  <a:srgbClr val="FFFFFF"/>
                </a:highlight>
                <a:latin typeface="Söhne"/>
              </a:rPr>
              <a:t> Smart contracts maintain a transparent and immutable record of contract terms, actions, and transactions on the blockchain ledger. This provides a tamper-resistant audit trail that enhances transparency and accountability.</a:t>
            </a:r>
          </a:p>
          <a:p>
            <a:pPr marL="457200" lvl="1" indent="0" algn="l">
              <a:buNone/>
            </a:pPr>
            <a:r>
              <a:rPr lang="en-GB" sz="1400" b="1" i="0" dirty="0">
                <a:solidFill>
                  <a:srgbClr val="0D0D0D"/>
                </a:solidFill>
                <a:effectLst/>
                <a:highlight>
                  <a:srgbClr val="FFFFFF"/>
                </a:highlight>
                <a:latin typeface="Söhne"/>
              </a:rPr>
              <a:t>Real-time Updates:</a:t>
            </a:r>
            <a:r>
              <a:rPr lang="en-GB" sz="1400" b="0" i="0" dirty="0">
                <a:solidFill>
                  <a:srgbClr val="0D0D0D"/>
                </a:solidFill>
                <a:effectLst/>
                <a:highlight>
                  <a:srgbClr val="FFFFFF"/>
                </a:highlight>
                <a:latin typeface="Söhne"/>
              </a:rPr>
              <a:t> Parties can access real-time updates and visibility into contract status, performance metrics, and payment milestones through the transparent nature of smart contracts. This promotes trust and reduces disputes arising from information asymmetry.</a:t>
            </a:r>
          </a:p>
          <a:p>
            <a:pPr marL="457200" lvl="1" indent="0" algn="l">
              <a:buNone/>
            </a:pPr>
            <a:r>
              <a:rPr lang="en-GB" sz="1400" b="1" i="0" dirty="0">
                <a:solidFill>
                  <a:srgbClr val="0D0D0D"/>
                </a:solidFill>
                <a:effectLst/>
                <a:highlight>
                  <a:srgbClr val="FFFFFF"/>
                </a:highlight>
                <a:latin typeface="Söhne"/>
              </a:rPr>
              <a:t>Auditability:</a:t>
            </a:r>
            <a:r>
              <a:rPr lang="en-GB" sz="1400" b="0" i="0" dirty="0">
                <a:solidFill>
                  <a:srgbClr val="0D0D0D"/>
                </a:solidFill>
                <a:effectLst/>
                <a:highlight>
                  <a:srgbClr val="FFFFFF"/>
                </a:highlight>
                <a:latin typeface="Söhne"/>
              </a:rPr>
              <a:t> The transparency and traceability of smart contracts enable easy auditability by regulatory authorities, auditors, or stakeholders. Auditors can verify compliance with contractual terms, regulatory requirements, and industry standards more efficiently.</a:t>
            </a:r>
          </a:p>
          <a:p>
            <a:pPr marL="457200" lvl="1" indent="0" algn="l">
              <a:buNone/>
            </a:pPr>
            <a:r>
              <a:rPr lang="en-GB" sz="1400" b="1" i="0" dirty="0">
                <a:solidFill>
                  <a:srgbClr val="0D0D0D"/>
                </a:solidFill>
                <a:effectLst/>
                <a:highlight>
                  <a:srgbClr val="FFFFFF"/>
                </a:highlight>
                <a:latin typeface="Söhne"/>
              </a:rPr>
              <a:t>Dispute Resolution:</a:t>
            </a:r>
            <a:r>
              <a:rPr lang="en-GB" sz="1400" b="0" i="0" dirty="0">
                <a:solidFill>
                  <a:srgbClr val="0D0D0D"/>
                </a:solidFill>
                <a:effectLst/>
                <a:highlight>
                  <a:srgbClr val="FFFFFF"/>
                </a:highlight>
                <a:latin typeface="Söhne"/>
              </a:rPr>
              <a:t> Transparent and auditable smart contracts facilitate quicker and more accurate dispute resolution. Parties can refer to the transparent record of contract actions, timestamps, and verifiable data to resolve disputes based on objective evidence.</a:t>
            </a:r>
          </a:p>
          <a:p>
            <a:endParaRPr lang="tr-TR" sz="1400" dirty="0"/>
          </a:p>
        </p:txBody>
      </p:sp>
      <p:sp>
        <p:nvSpPr>
          <p:cNvPr id="4" name="Slayt Numarası Yer Tutucusu 3">
            <a:extLst>
              <a:ext uri="{FF2B5EF4-FFF2-40B4-BE49-F238E27FC236}">
                <a16:creationId xmlns:a16="http://schemas.microsoft.com/office/drawing/2014/main" id="{C57A8F56-E531-9FA5-B6EC-B9D1A4F50305}"/>
              </a:ext>
            </a:extLst>
          </p:cNvPr>
          <p:cNvSpPr>
            <a:spLocks noGrp="1"/>
          </p:cNvSpPr>
          <p:nvPr>
            <p:ph type="sldNum" sz="quarter" idx="12"/>
          </p:nvPr>
        </p:nvSpPr>
        <p:spPr/>
        <p:txBody>
          <a:bodyPr/>
          <a:lstStyle/>
          <a:p>
            <a:fld id="{2926B2C5-729E-49C2-AB30-FB04D85775A3}" type="slidenum">
              <a:rPr lang="tr-TR" smtClean="0"/>
              <a:t>53</a:t>
            </a:fld>
            <a:endParaRPr lang="tr-TR" dirty="0"/>
          </a:p>
        </p:txBody>
      </p:sp>
      <p:pic>
        <p:nvPicPr>
          <p:cNvPr id="9" name="Resim 8">
            <a:extLst>
              <a:ext uri="{FF2B5EF4-FFF2-40B4-BE49-F238E27FC236}">
                <a16:creationId xmlns:a16="http://schemas.microsoft.com/office/drawing/2014/main" id="{4BBA2ABC-B98F-2E87-AACF-FA3A820609D9}"/>
              </a:ext>
            </a:extLst>
          </p:cNvPr>
          <p:cNvPicPr>
            <a:picLocks noChangeAspect="1"/>
          </p:cNvPicPr>
          <p:nvPr/>
        </p:nvPicPr>
        <p:blipFill>
          <a:blip r:embed="rId3"/>
          <a:stretch>
            <a:fillRect/>
          </a:stretch>
        </p:blipFill>
        <p:spPr>
          <a:xfrm>
            <a:off x="9045749" y="1447800"/>
            <a:ext cx="2865120" cy="1910080"/>
          </a:xfrm>
          <a:prstGeom prst="rect">
            <a:avLst/>
          </a:prstGeom>
        </p:spPr>
      </p:pic>
      <p:pic>
        <p:nvPicPr>
          <p:cNvPr id="29706" name="Picture 10" descr="The Difference Between Real Business Transparency and Mindless Infotainment  | Inc.com">
            <a:extLst>
              <a:ext uri="{FF2B5EF4-FFF2-40B4-BE49-F238E27FC236}">
                <a16:creationId xmlns:a16="http://schemas.microsoft.com/office/drawing/2014/main" id="{3015DF4F-FFB6-B902-62BC-11ACE7E9C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5749" y="3812208"/>
            <a:ext cx="2865120" cy="1611630"/>
          </a:xfrm>
          <a:prstGeom prst="rect">
            <a:avLst/>
          </a:prstGeom>
          <a:noFill/>
          <a:extLst>
            <a:ext uri="{909E8E84-426E-40DD-AFC4-6F175D3DCCD1}">
              <a14:hiddenFill xmlns:a14="http://schemas.microsoft.com/office/drawing/2010/main">
                <a:solidFill>
                  <a:srgbClr val="FFFFFF"/>
                </a:solidFill>
              </a14:hiddenFill>
            </a:ext>
          </a:extLst>
        </p:spPr>
      </p:pic>
      <p:sp>
        <p:nvSpPr>
          <p:cNvPr id="11" name="Metin kutusu 10">
            <a:extLst>
              <a:ext uri="{FF2B5EF4-FFF2-40B4-BE49-F238E27FC236}">
                <a16:creationId xmlns:a16="http://schemas.microsoft.com/office/drawing/2014/main" id="{62959861-FBA1-295F-F378-8C7556E9FA4D}"/>
              </a:ext>
            </a:extLst>
          </p:cNvPr>
          <p:cNvSpPr txBox="1"/>
          <p:nvPr/>
        </p:nvSpPr>
        <p:spPr>
          <a:xfrm>
            <a:off x="216822" y="749143"/>
            <a:ext cx="11975178" cy="584775"/>
          </a:xfrm>
          <a:prstGeom prst="rect">
            <a:avLst/>
          </a:prstGeom>
          <a:noFill/>
        </p:spPr>
        <p:txBody>
          <a:bodyPr wrap="square">
            <a:spAutoFit/>
          </a:bodyPr>
          <a:lstStyle/>
          <a:p>
            <a:pPr marL="0" indent="0" algn="l">
              <a:buNone/>
            </a:pPr>
            <a:r>
              <a:rPr lang="en-GB" sz="1600" b="0" i="0" dirty="0">
                <a:solidFill>
                  <a:srgbClr val="0D0D0D"/>
                </a:solidFill>
                <a:effectLst/>
                <a:highlight>
                  <a:srgbClr val="FFFFFF"/>
                </a:highlight>
                <a:latin typeface="Söhne"/>
              </a:rPr>
              <a:t>Smart contracts bring significant benefits to legal processes, particularly in terms of automation and transparency. Here are the key advantages:</a:t>
            </a:r>
          </a:p>
        </p:txBody>
      </p:sp>
    </p:spTree>
    <p:extLst>
      <p:ext uri="{BB962C8B-B14F-4D97-AF65-F5344CB8AC3E}">
        <p14:creationId xmlns:p14="http://schemas.microsoft.com/office/powerpoint/2010/main" val="2124671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0F385A-AF18-AE15-D6DA-3629E11E1620}"/>
              </a:ext>
            </a:extLst>
          </p:cNvPr>
          <p:cNvSpPr>
            <a:spLocks noGrp="1"/>
          </p:cNvSpPr>
          <p:nvPr>
            <p:ph type="title"/>
          </p:nvPr>
        </p:nvSpPr>
        <p:spPr>
          <a:xfrm>
            <a:off x="324897" y="182246"/>
            <a:ext cx="11028903" cy="801066"/>
          </a:xfrm>
        </p:spPr>
        <p:txBody>
          <a:bodyPr>
            <a:noAutofit/>
          </a:bodyPr>
          <a:lstStyle/>
          <a:p>
            <a:r>
              <a:rPr lang="en-GB" sz="3200" dirty="0"/>
              <a:t>Smart Contracts in Legal Processes</a:t>
            </a:r>
            <a:r>
              <a:rPr lang="tr-TR" sz="3200" dirty="0"/>
              <a:t>- Legal </a:t>
            </a:r>
            <a:r>
              <a:rPr lang="tr-TR" sz="3200" dirty="0" err="1">
                <a:solidFill>
                  <a:srgbClr val="FF0000"/>
                </a:solidFill>
              </a:rPr>
              <a:t>Challenges</a:t>
            </a:r>
            <a:r>
              <a:rPr lang="tr-TR" sz="3200" dirty="0"/>
              <a:t> </a:t>
            </a:r>
            <a:r>
              <a:rPr lang="tr-TR" sz="3200" dirty="0" err="1"/>
              <a:t>and</a:t>
            </a:r>
            <a:r>
              <a:rPr lang="tr-TR" sz="3200" dirty="0"/>
              <a:t> </a:t>
            </a:r>
            <a:r>
              <a:rPr lang="tr-TR" sz="3200" dirty="0">
                <a:solidFill>
                  <a:schemeClr val="accent6">
                    <a:lumMod val="75000"/>
                  </a:schemeClr>
                </a:solidFill>
              </a:rPr>
              <a:t>Solutions</a:t>
            </a:r>
          </a:p>
        </p:txBody>
      </p:sp>
      <p:sp>
        <p:nvSpPr>
          <p:cNvPr id="3" name="İçerik Yer Tutucusu 2">
            <a:extLst>
              <a:ext uri="{FF2B5EF4-FFF2-40B4-BE49-F238E27FC236}">
                <a16:creationId xmlns:a16="http://schemas.microsoft.com/office/drawing/2014/main" id="{39F775C6-EBCF-E6EF-BE25-44DE601637FA}"/>
              </a:ext>
            </a:extLst>
          </p:cNvPr>
          <p:cNvSpPr>
            <a:spLocks noGrp="1"/>
          </p:cNvSpPr>
          <p:nvPr>
            <p:ph idx="1"/>
          </p:nvPr>
        </p:nvSpPr>
        <p:spPr>
          <a:xfrm>
            <a:off x="422744" y="983312"/>
            <a:ext cx="9310536" cy="4732476"/>
          </a:xfrm>
        </p:spPr>
        <p:txBody>
          <a:bodyPr>
            <a:normAutofit fontScale="62500" lnSpcReduction="20000"/>
          </a:bodyPr>
          <a:lstStyle/>
          <a:p>
            <a:pPr marL="0" indent="0" algn="l">
              <a:buNone/>
            </a:pPr>
            <a:r>
              <a:rPr lang="en-GB" b="0" i="0" dirty="0">
                <a:solidFill>
                  <a:srgbClr val="0D0D0D"/>
                </a:solidFill>
                <a:effectLst/>
                <a:highlight>
                  <a:srgbClr val="FFFFFF"/>
                </a:highlight>
                <a:latin typeface="Söhne"/>
              </a:rPr>
              <a:t>Legal challenges in the context of smart contracts include ensuring compliance with existing laws and regulations, addressing privacy concerns, resolving jurisdictional issues, and establishing legal frameworks for enforcement. Here are some key challenges and potential solutions:</a:t>
            </a:r>
          </a:p>
          <a:p>
            <a:pPr algn="l">
              <a:buFont typeface="+mj-lt"/>
              <a:buAutoNum type="arabicPeriod"/>
            </a:pPr>
            <a:r>
              <a:rPr lang="en-GB" b="1" i="0" dirty="0">
                <a:solidFill>
                  <a:srgbClr val="0D0D0D"/>
                </a:solidFill>
                <a:effectLst/>
                <a:highlight>
                  <a:srgbClr val="FFFFFF"/>
                </a:highlight>
                <a:latin typeface="Söhne"/>
              </a:rPr>
              <a:t>Compliance with Laws and Regulations:</a:t>
            </a:r>
            <a:endParaRPr lang="en-GB" b="0" i="0" dirty="0">
              <a:solidFill>
                <a:srgbClr val="0D0D0D"/>
              </a:solidFill>
              <a:effectLst/>
              <a:highlight>
                <a:srgbClr val="FFFFFF"/>
              </a:highlight>
              <a:latin typeface="Söhne"/>
            </a:endParaRPr>
          </a:p>
          <a:p>
            <a:pPr marL="457200" lvl="1" indent="0" algn="l">
              <a:buNone/>
            </a:pPr>
            <a:r>
              <a:rPr lang="en-GB" b="1" i="0" dirty="0">
                <a:solidFill>
                  <a:srgbClr val="FF0000"/>
                </a:solidFill>
                <a:effectLst/>
                <a:highlight>
                  <a:srgbClr val="FFFFFF"/>
                </a:highlight>
                <a:latin typeface="Söhne"/>
              </a:rPr>
              <a:t>Challenge:</a:t>
            </a:r>
            <a:r>
              <a:rPr lang="en-GB" b="0" i="0" dirty="0">
                <a:solidFill>
                  <a:srgbClr val="FF0000"/>
                </a:solidFill>
                <a:effectLst/>
                <a:highlight>
                  <a:srgbClr val="FFFFFF"/>
                </a:highlight>
                <a:latin typeface="Söhne"/>
              </a:rPr>
              <a:t> </a:t>
            </a:r>
            <a:r>
              <a:rPr lang="en-GB" b="0" i="0" dirty="0">
                <a:solidFill>
                  <a:srgbClr val="0D0D0D"/>
                </a:solidFill>
                <a:effectLst/>
                <a:highlight>
                  <a:srgbClr val="FFFFFF"/>
                </a:highlight>
                <a:latin typeface="Söhne"/>
              </a:rPr>
              <a:t>Smart contracts must comply with legal requirements, contractual standards, consumer protection laws, financial regulations, and industry-specific regulations.</a:t>
            </a:r>
          </a:p>
          <a:p>
            <a:pPr marL="457200" lvl="1" indent="0" algn="l">
              <a:buNone/>
            </a:pPr>
            <a:r>
              <a:rPr lang="en-GB" b="1" i="0" dirty="0">
                <a:solidFill>
                  <a:schemeClr val="accent6">
                    <a:lumMod val="75000"/>
                  </a:schemeClr>
                </a:solidFill>
                <a:effectLst/>
                <a:highlight>
                  <a:srgbClr val="FFFFFF"/>
                </a:highlight>
                <a:latin typeface="Söhne"/>
              </a:rPr>
              <a:t>Solution:</a:t>
            </a:r>
            <a:r>
              <a:rPr lang="en-GB" b="0" i="0" dirty="0">
                <a:solidFill>
                  <a:schemeClr val="accent6">
                    <a:lumMod val="75000"/>
                  </a:schemeClr>
                </a:solidFill>
                <a:effectLst/>
                <a:highlight>
                  <a:srgbClr val="FFFFFF"/>
                </a:highlight>
                <a:latin typeface="Söhne"/>
              </a:rPr>
              <a:t> </a:t>
            </a:r>
            <a:r>
              <a:rPr lang="en-GB" b="0" i="0" dirty="0">
                <a:solidFill>
                  <a:srgbClr val="0D0D0D"/>
                </a:solidFill>
                <a:effectLst/>
                <a:highlight>
                  <a:srgbClr val="FFFFFF"/>
                </a:highlight>
                <a:latin typeface="Söhne"/>
              </a:rPr>
              <a:t>Collaborate with legal experts, regulators, and industry stakeholders to develop standardized legal frameworks, regulatory guidelines, and best practices for smart contract design, implementation, and enforcement. Conduct legal reviews and audits to ensure compliance with applicable laws and regulations in relevant jurisdictions.</a:t>
            </a:r>
            <a:endParaRPr lang="tr-TR" b="0" i="0" dirty="0">
              <a:solidFill>
                <a:srgbClr val="0D0D0D"/>
              </a:solidFill>
              <a:effectLst/>
              <a:highlight>
                <a:srgbClr val="FFFFFF"/>
              </a:highlight>
              <a:latin typeface="Söhne"/>
            </a:endParaRPr>
          </a:p>
          <a:p>
            <a:pPr marL="457200" lvl="1" indent="0" algn="l">
              <a:buNone/>
            </a:pPr>
            <a:endParaRPr lang="en-GB"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Privacy and Data Protection:</a:t>
            </a:r>
            <a:endParaRPr lang="en-GB" b="0" i="0" dirty="0">
              <a:solidFill>
                <a:srgbClr val="0D0D0D"/>
              </a:solidFill>
              <a:effectLst/>
              <a:highlight>
                <a:srgbClr val="FFFFFF"/>
              </a:highlight>
              <a:latin typeface="Söhne"/>
            </a:endParaRPr>
          </a:p>
          <a:p>
            <a:pPr marL="457200" lvl="1" indent="0" algn="l">
              <a:buNone/>
            </a:pPr>
            <a:r>
              <a:rPr lang="en-GB" b="1" i="0" dirty="0">
                <a:solidFill>
                  <a:srgbClr val="FF0000"/>
                </a:solidFill>
                <a:effectLst/>
                <a:highlight>
                  <a:srgbClr val="FFFFFF"/>
                </a:highlight>
                <a:latin typeface="Söhne"/>
              </a:rPr>
              <a:t>Challenge:</a:t>
            </a:r>
            <a:r>
              <a:rPr lang="en-GB" b="0" i="0" dirty="0">
                <a:solidFill>
                  <a:srgbClr val="FF0000"/>
                </a:solidFill>
                <a:effectLst/>
                <a:highlight>
                  <a:srgbClr val="FFFFFF"/>
                </a:highlight>
                <a:latin typeface="Söhne"/>
              </a:rPr>
              <a:t> </a:t>
            </a:r>
            <a:r>
              <a:rPr lang="en-GB" b="0" i="0" dirty="0">
                <a:solidFill>
                  <a:srgbClr val="0D0D0D"/>
                </a:solidFill>
                <a:effectLst/>
                <a:highlight>
                  <a:srgbClr val="FFFFFF"/>
                </a:highlight>
                <a:latin typeface="Söhne"/>
              </a:rPr>
              <a:t>Smart contracts involve processing and storing sensitive data on the blockchain, raising privacy concerns and compliance with data protection laws such as GDPR.</a:t>
            </a:r>
          </a:p>
          <a:p>
            <a:pPr marL="457200" lvl="1" indent="0" algn="l">
              <a:buNone/>
            </a:pPr>
            <a:r>
              <a:rPr lang="en-GB" b="1" i="0" dirty="0">
                <a:solidFill>
                  <a:schemeClr val="accent6">
                    <a:lumMod val="75000"/>
                  </a:schemeClr>
                </a:solidFill>
                <a:effectLst/>
                <a:highlight>
                  <a:srgbClr val="FFFFFF"/>
                </a:highlight>
                <a:latin typeface="Söhne"/>
              </a:rPr>
              <a:t>Solution:</a:t>
            </a:r>
            <a:r>
              <a:rPr lang="en-GB" b="0" i="0" dirty="0">
                <a:solidFill>
                  <a:schemeClr val="accent6">
                    <a:lumMod val="75000"/>
                  </a:schemeClr>
                </a:solidFill>
                <a:effectLst/>
                <a:highlight>
                  <a:srgbClr val="FFFFFF"/>
                </a:highlight>
                <a:latin typeface="Söhne"/>
              </a:rPr>
              <a:t> </a:t>
            </a:r>
            <a:r>
              <a:rPr lang="en-GB" b="0" i="0" dirty="0">
                <a:solidFill>
                  <a:srgbClr val="0D0D0D"/>
                </a:solidFill>
                <a:effectLst/>
                <a:highlight>
                  <a:srgbClr val="FFFFFF"/>
                </a:highlight>
                <a:latin typeface="Söhne"/>
              </a:rPr>
              <a:t>Implement privacy-preserving techniques such as encryption, zero-knowledge proofs, and data anonymization to protect confidential information within smart contracts. Adhere to privacy-by-design principles and incorporate privacy-enhancing technologies to ensure data security and compliance with privacy regulations.</a:t>
            </a:r>
            <a:endParaRPr lang="tr-TR" b="0" i="0" dirty="0">
              <a:solidFill>
                <a:srgbClr val="0D0D0D"/>
              </a:solidFill>
              <a:effectLst/>
              <a:highlight>
                <a:srgbClr val="FFFFFF"/>
              </a:highlight>
              <a:latin typeface="Söhne"/>
            </a:endParaRPr>
          </a:p>
          <a:p>
            <a:pPr marL="457200" lvl="1" indent="0" algn="l">
              <a:buNone/>
            </a:pPr>
            <a:endParaRPr lang="en-GB"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Jurisdictional and Cross-border Issues:</a:t>
            </a:r>
            <a:endParaRPr lang="en-GB" b="0" i="0" dirty="0">
              <a:solidFill>
                <a:srgbClr val="0D0D0D"/>
              </a:solidFill>
              <a:effectLst/>
              <a:highlight>
                <a:srgbClr val="FFFFFF"/>
              </a:highlight>
              <a:latin typeface="Söhne"/>
            </a:endParaRPr>
          </a:p>
          <a:p>
            <a:pPr marL="457200" lvl="1" indent="0" algn="l">
              <a:buNone/>
            </a:pPr>
            <a:r>
              <a:rPr lang="en-GB" b="1" i="0" dirty="0">
                <a:solidFill>
                  <a:srgbClr val="FF0000"/>
                </a:solidFill>
                <a:effectLst/>
                <a:highlight>
                  <a:srgbClr val="FFFFFF"/>
                </a:highlight>
                <a:latin typeface="Söhne"/>
              </a:rPr>
              <a:t>Challenge:</a:t>
            </a:r>
            <a:r>
              <a:rPr lang="en-GB" b="0" i="0" dirty="0">
                <a:solidFill>
                  <a:srgbClr val="FF0000"/>
                </a:solidFill>
                <a:effectLst/>
                <a:highlight>
                  <a:srgbClr val="FFFFFF"/>
                </a:highlight>
                <a:latin typeface="Söhne"/>
              </a:rPr>
              <a:t> </a:t>
            </a:r>
            <a:r>
              <a:rPr lang="en-GB" b="0" i="0" dirty="0">
                <a:solidFill>
                  <a:srgbClr val="0D0D0D"/>
                </a:solidFill>
                <a:effectLst/>
                <a:highlight>
                  <a:srgbClr val="FFFFFF"/>
                </a:highlight>
                <a:latin typeface="Söhne"/>
              </a:rPr>
              <a:t>Smart contracts operate globally on decentralized blockchain networks, leading to jurisdictional challenges, legal conflicts, and differences in regulatory requirements across jurisdictions.</a:t>
            </a:r>
          </a:p>
          <a:p>
            <a:pPr marL="457200" lvl="1" indent="0" algn="l">
              <a:buNone/>
            </a:pPr>
            <a:r>
              <a:rPr lang="en-GB" b="1" i="0" dirty="0">
                <a:solidFill>
                  <a:schemeClr val="accent6">
                    <a:lumMod val="75000"/>
                  </a:schemeClr>
                </a:solidFill>
                <a:effectLst/>
                <a:highlight>
                  <a:srgbClr val="FFFFFF"/>
                </a:highlight>
                <a:latin typeface="Söhne"/>
              </a:rPr>
              <a:t>Solution:</a:t>
            </a:r>
            <a:r>
              <a:rPr lang="en-GB" b="0" i="0" dirty="0">
                <a:solidFill>
                  <a:schemeClr val="accent6">
                    <a:lumMod val="75000"/>
                  </a:schemeClr>
                </a:solidFill>
                <a:effectLst/>
                <a:highlight>
                  <a:srgbClr val="FFFFFF"/>
                </a:highlight>
                <a:latin typeface="Söhne"/>
              </a:rPr>
              <a:t> </a:t>
            </a:r>
            <a:r>
              <a:rPr lang="en-GB" b="0" i="0" dirty="0">
                <a:solidFill>
                  <a:srgbClr val="0D0D0D"/>
                </a:solidFill>
                <a:effectLst/>
                <a:highlight>
                  <a:srgbClr val="FFFFFF"/>
                </a:highlight>
                <a:latin typeface="Söhne"/>
              </a:rPr>
              <a:t>Define jurisdictional clauses and choice of law provisions in smart contracts to specify applicable legal frameworks and dispute resolution mechanisms. Collaborate with legal advisors to navigate cross-border legal complexities, resolve jurisdictional conflicts, and ensure legal enforceability in international transactions.</a:t>
            </a:r>
          </a:p>
          <a:p>
            <a:endParaRPr lang="tr-TR" dirty="0"/>
          </a:p>
        </p:txBody>
      </p:sp>
      <p:sp>
        <p:nvSpPr>
          <p:cNvPr id="4" name="Slayt Numarası Yer Tutucusu 3">
            <a:extLst>
              <a:ext uri="{FF2B5EF4-FFF2-40B4-BE49-F238E27FC236}">
                <a16:creationId xmlns:a16="http://schemas.microsoft.com/office/drawing/2014/main" id="{47D989AB-68C4-1511-1942-89D17660C98A}"/>
              </a:ext>
            </a:extLst>
          </p:cNvPr>
          <p:cNvSpPr>
            <a:spLocks noGrp="1"/>
          </p:cNvSpPr>
          <p:nvPr>
            <p:ph type="sldNum" sz="quarter" idx="12"/>
          </p:nvPr>
        </p:nvSpPr>
        <p:spPr/>
        <p:txBody>
          <a:bodyPr/>
          <a:lstStyle/>
          <a:p>
            <a:fld id="{2926B2C5-729E-49C2-AB30-FB04D85775A3}" type="slidenum">
              <a:rPr lang="tr-TR" smtClean="0"/>
              <a:t>54</a:t>
            </a:fld>
            <a:endParaRPr lang="tr-TR" dirty="0"/>
          </a:p>
        </p:txBody>
      </p:sp>
      <p:pic>
        <p:nvPicPr>
          <p:cNvPr id="30722" name="Picture 2" descr="How to stay up to date with Regulatory Compliance Changes">
            <a:extLst>
              <a:ext uri="{FF2B5EF4-FFF2-40B4-BE49-F238E27FC236}">
                <a16:creationId xmlns:a16="http://schemas.microsoft.com/office/drawing/2014/main" id="{A658BD01-985D-DC6A-F512-44FDDE2B65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80" t="7318" r="44710"/>
          <a:stretch/>
        </p:blipFill>
        <p:spPr bwMode="auto">
          <a:xfrm>
            <a:off x="10260496" y="1120189"/>
            <a:ext cx="1436999" cy="1335478"/>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Data Privacy Vs. Data Protection: Understanding The Distinction In  Defending Your Data">
            <a:extLst>
              <a:ext uri="{FF2B5EF4-FFF2-40B4-BE49-F238E27FC236}">
                <a16:creationId xmlns:a16="http://schemas.microsoft.com/office/drawing/2014/main" id="{274E2C7E-F02E-3D6B-7FBF-D35C7818EA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0496" y="2976880"/>
            <a:ext cx="1436998" cy="1335478"/>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Jurisdictional Issues - IQ DECISION">
            <a:extLst>
              <a:ext uri="{FF2B5EF4-FFF2-40B4-BE49-F238E27FC236}">
                <a16:creationId xmlns:a16="http://schemas.microsoft.com/office/drawing/2014/main" id="{3995F552-0A47-FA13-6ED2-F4D1DE52A7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0" r="10889"/>
          <a:stretch/>
        </p:blipFill>
        <p:spPr bwMode="auto">
          <a:xfrm>
            <a:off x="10179193" y="4727660"/>
            <a:ext cx="1518302" cy="1061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156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D83BDBB-07C6-1147-2E35-D6DD22E18A52}"/>
              </a:ext>
            </a:extLst>
          </p:cNvPr>
          <p:cNvSpPr>
            <a:spLocks noGrp="1"/>
          </p:cNvSpPr>
          <p:nvPr>
            <p:ph idx="1"/>
          </p:nvPr>
        </p:nvSpPr>
        <p:spPr>
          <a:xfrm>
            <a:off x="411480" y="1200647"/>
            <a:ext cx="7493000" cy="4732476"/>
          </a:xfrm>
        </p:spPr>
        <p:txBody>
          <a:bodyPr>
            <a:normAutofit/>
          </a:bodyPr>
          <a:lstStyle/>
          <a:p>
            <a:pPr marL="263525" indent="-263525" algn="l">
              <a:buFont typeface="+mj-lt"/>
              <a:buAutoNum type="arabicPeriod" startAt="4"/>
            </a:pPr>
            <a:r>
              <a:rPr lang="en-GB" sz="1600" b="1" i="0" dirty="0">
                <a:solidFill>
                  <a:srgbClr val="0D0D0D"/>
                </a:solidFill>
                <a:effectLst/>
                <a:highlight>
                  <a:srgbClr val="FFFFFF"/>
                </a:highlight>
                <a:latin typeface="Söhne"/>
              </a:rPr>
              <a:t>Legal Validity and Enforceability:</a:t>
            </a:r>
            <a:endParaRPr lang="en-GB" sz="1600" b="0" i="0" dirty="0">
              <a:solidFill>
                <a:srgbClr val="0D0D0D"/>
              </a:solidFill>
              <a:effectLst/>
              <a:highlight>
                <a:srgbClr val="FFFFFF"/>
              </a:highlight>
              <a:latin typeface="Söhne"/>
            </a:endParaRPr>
          </a:p>
          <a:p>
            <a:pPr marL="457200" lvl="1" indent="0" algn="l">
              <a:buNone/>
            </a:pPr>
            <a:r>
              <a:rPr lang="en-GB" sz="1600" b="1" dirty="0">
                <a:solidFill>
                  <a:srgbClr val="FF0000"/>
                </a:solidFill>
                <a:highlight>
                  <a:srgbClr val="FFFFFF"/>
                </a:highlight>
                <a:latin typeface="Söhne"/>
              </a:rPr>
              <a:t>Challenge: </a:t>
            </a:r>
            <a:r>
              <a:rPr lang="en-GB" sz="1600" b="0" i="0" dirty="0">
                <a:solidFill>
                  <a:srgbClr val="0D0D0D"/>
                </a:solidFill>
                <a:effectLst/>
                <a:highlight>
                  <a:srgbClr val="FFFFFF"/>
                </a:highlight>
                <a:latin typeface="Söhne"/>
              </a:rPr>
              <a:t>Ensuring the legal validity, enforceability, and admissibility of smart contracts in court proceedings, arbitration, or regulatory actions.</a:t>
            </a:r>
          </a:p>
          <a:p>
            <a:pPr marL="457200" lvl="1" indent="0" algn="l">
              <a:buNone/>
            </a:pPr>
            <a:r>
              <a:rPr lang="en-GB" sz="1600" b="1" dirty="0">
                <a:solidFill>
                  <a:schemeClr val="accent6">
                    <a:lumMod val="75000"/>
                  </a:schemeClr>
                </a:solidFill>
                <a:highlight>
                  <a:srgbClr val="FFFFFF"/>
                </a:highlight>
                <a:latin typeface="Söhne"/>
              </a:rPr>
              <a:t>Solution: </a:t>
            </a:r>
            <a:r>
              <a:rPr lang="en-GB" sz="1600" b="0" i="0" dirty="0">
                <a:solidFill>
                  <a:srgbClr val="0D0D0D"/>
                </a:solidFill>
                <a:effectLst/>
                <a:highlight>
                  <a:srgbClr val="FFFFFF"/>
                </a:highlight>
                <a:latin typeface="Söhne"/>
              </a:rPr>
              <a:t>Draft smart contracts with clear and unambiguous terms, incorporate legal elements such as offer, acceptance, consideration, and intention to create legal relations. Use digital signatures, timestamping, and blockchain notarization services to establish the authenticity and integrity of smart contract records for legal purposes.</a:t>
            </a:r>
          </a:p>
          <a:p>
            <a:pPr algn="l">
              <a:buFont typeface="+mj-lt"/>
              <a:buAutoNum type="arabicPeriod" startAt="4"/>
            </a:pPr>
            <a:r>
              <a:rPr lang="en-GB" sz="1600" b="1" i="0" dirty="0">
                <a:solidFill>
                  <a:srgbClr val="0D0D0D"/>
                </a:solidFill>
                <a:effectLst/>
                <a:highlight>
                  <a:srgbClr val="FFFFFF"/>
                </a:highlight>
                <a:latin typeface="Söhne"/>
              </a:rPr>
              <a:t>Smart Contract Audits and Governance:</a:t>
            </a:r>
            <a:endParaRPr lang="en-GB" sz="1600" b="0" i="0" dirty="0">
              <a:solidFill>
                <a:srgbClr val="0D0D0D"/>
              </a:solidFill>
              <a:effectLst/>
              <a:highlight>
                <a:srgbClr val="FFFFFF"/>
              </a:highlight>
              <a:latin typeface="Söhne"/>
            </a:endParaRPr>
          </a:p>
          <a:p>
            <a:pPr marL="457200" lvl="1" indent="0" algn="l">
              <a:buNone/>
            </a:pPr>
            <a:r>
              <a:rPr lang="en-GB" sz="1600" b="1" dirty="0">
                <a:solidFill>
                  <a:srgbClr val="FF0000"/>
                </a:solidFill>
                <a:highlight>
                  <a:srgbClr val="FFFFFF"/>
                </a:highlight>
                <a:latin typeface="Söhne"/>
              </a:rPr>
              <a:t>Challenge: </a:t>
            </a:r>
            <a:r>
              <a:rPr lang="en-GB" sz="1600" b="0" i="0" dirty="0">
                <a:solidFill>
                  <a:srgbClr val="0D0D0D"/>
                </a:solidFill>
                <a:effectLst/>
                <a:highlight>
                  <a:srgbClr val="FFFFFF"/>
                </a:highlight>
                <a:latin typeface="Söhne"/>
              </a:rPr>
              <a:t>Conducting audits, due diligence, and governance oversight of smart contracts to verify compliance, identify vulnerabilities, and mitigate risks.</a:t>
            </a:r>
          </a:p>
          <a:p>
            <a:pPr marL="457200" lvl="1" indent="0" algn="l">
              <a:buNone/>
            </a:pPr>
            <a:r>
              <a:rPr lang="en-GB" sz="1600" b="1" dirty="0">
                <a:solidFill>
                  <a:schemeClr val="accent6">
                    <a:lumMod val="75000"/>
                  </a:schemeClr>
                </a:solidFill>
                <a:highlight>
                  <a:srgbClr val="FFFFFF"/>
                </a:highlight>
                <a:latin typeface="Söhne"/>
              </a:rPr>
              <a:t>Solution: </a:t>
            </a:r>
            <a:r>
              <a:rPr lang="en-GB" sz="1600" dirty="0">
                <a:solidFill>
                  <a:srgbClr val="0D0D0D"/>
                </a:solidFill>
                <a:highlight>
                  <a:srgbClr val="FFFFFF"/>
                </a:highlight>
                <a:latin typeface="Söhne"/>
              </a:rPr>
              <a:t>Implement</a:t>
            </a:r>
            <a:r>
              <a:rPr lang="en-GB" sz="1600" b="1" dirty="0">
                <a:solidFill>
                  <a:schemeClr val="accent6">
                    <a:lumMod val="75000"/>
                  </a:schemeClr>
                </a:solidFill>
                <a:highlight>
                  <a:srgbClr val="FFFFFF"/>
                </a:highlight>
                <a:latin typeface="Söhne"/>
              </a:rPr>
              <a:t> </a:t>
            </a:r>
            <a:r>
              <a:rPr lang="en-GB" sz="1600" b="0" i="0" dirty="0">
                <a:solidFill>
                  <a:srgbClr val="0D0D0D"/>
                </a:solidFill>
                <a:effectLst/>
                <a:highlight>
                  <a:srgbClr val="FFFFFF"/>
                </a:highlight>
                <a:latin typeface="Söhne"/>
              </a:rPr>
              <a:t>smart contract audit procedures, code reviews, and security assessments by independent auditors, cybersecurity experts, and legal professionals. Establish governance structures, roles, and responsibilities for smart contract management, monitoring, and updates to ensure ongoing compliance and risk management.</a:t>
            </a:r>
          </a:p>
          <a:p>
            <a:pPr marL="0" indent="0">
              <a:buNone/>
            </a:pPr>
            <a:endParaRPr lang="tr-TR" sz="1600" dirty="0"/>
          </a:p>
        </p:txBody>
      </p:sp>
      <p:sp>
        <p:nvSpPr>
          <p:cNvPr id="4" name="Slayt Numarası Yer Tutucusu 3">
            <a:extLst>
              <a:ext uri="{FF2B5EF4-FFF2-40B4-BE49-F238E27FC236}">
                <a16:creationId xmlns:a16="http://schemas.microsoft.com/office/drawing/2014/main" id="{7734E8B4-7BE8-E4D2-96B7-6D01A750EF07}"/>
              </a:ext>
            </a:extLst>
          </p:cNvPr>
          <p:cNvSpPr>
            <a:spLocks noGrp="1"/>
          </p:cNvSpPr>
          <p:nvPr>
            <p:ph type="sldNum" sz="quarter" idx="12"/>
          </p:nvPr>
        </p:nvSpPr>
        <p:spPr/>
        <p:txBody>
          <a:bodyPr/>
          <a:lstStyle/>
          <a:p>
            <a:fld id="{2926B2C5-729E-49C2-AB30-FB04D85775A3}" type="slidenum">
              <a:rPr lang="tr-TR" smtClean="0"/>
              <a:t>55</a:t>
            </a:fld>
            <a:endParaRPr lang="tr-TR" dirty="0"/>
          </a:p>
        </p:txBody>
      </p:sp>
      <p:sp>
        <p:nvSpPr>
          <p:cNvPr id="5" name="Başlık 1">
            <a:extLst>
              <a:ext uri="{FF2B5EF4-FFF2-40B4-BE49-F238E27FC236}">
                <a16:creationId xmlns:a16="http://schemas.microsoft.com/office/drawing/2014/main" id="{7794D06D-1F51-890A-C493-DD0D63A919E1}"/>
              </a:ext>
            </a:extLst>
          </p:cNvPr>
          <p:cNvSpPr>
            <a:spLocks noGrp="1"/>
          </p:cNvSpPr>
          <p:nvPr>
            <p:ph type="title"/>
          </p:nvPr>
        </p:nvSpPr>
        <p:spPr>
          <a:xfrm>
            <a:off x="324897" y="280504"/>
            <a:ext cx="11028903" cy="801066"/>
          </a:xfrm>
        </p:spPr>
        <p:txBody>
          <a:bodyPr>
            <a:noAutofit/>
          </a:bodyPr>
          <a:lstStyle/>
          <a:p>
            <a:r>
              <a:rPr lang="en-GB" sz="3200" dirty="0"/>
              <a:t>Smart Contracts in Legal Processes</a:t>
            </a:r>
            <a:r>
              <a:rPr lang="tr-TR" sz="3200" dirty="0"/>
              <a:t>- Legal </a:t>
            </a:r>
            <a:r>
              <a:rPr lang="tr-TR" sz="3200" dirty="0" err="1">
                <a:solidFill>
                  <a:srgbClr val="FF0000"/>
                </a:solidFill>
              </a:rPr>
              <a:t>Challenges</a:t>
            </a:r>
            <a:r>
              <a:rPr lang="tr-TR" sz="3200" dirty="0"/>
              <a:t> </a:t>
            </a:r>
            <a:r>
              <a:rPr lang="tr-TR" sz="3200" dirty="0" err="1"/>
              <a:t>and</a:t>
            </a:r>
            <a:r>
              <a:rPr lang="tr-TR" sz="3200" dirty="0"/>
              <a:t> </a:t>
            </a:r>
            <a:r>
              <a:rPr lang="tr-TR" sz="3200" dirty="0">
                <a:solidFill>
                  <a:schemeClr val="accent6">
                    <a:lumMod val="75000"/>
                  </a:schemeClr>
                </a:solidFill>
              </a:rPr>
              <a:t>Solutions</a:t>
            </a:r>
          </a:p>
        </p:txBody>
      </p:sp>
      <p:pic>
        <p:nvPicPr>
          <p:cNvPr id="31746" name="Picture 2" descr="Understanding E-Contracts in India's Digital Economy">
            <a:extLst>
              <a:ext uri="{FF2B5EF4-FFF2-40B4-BE49-F238E27FC236}">
                <a16:creationId xmlns:a16="http://schemas.microsoft.com/office/drawing/2014/main" id="{6CEFC26B-8432-C42A-BD70-FA56CE657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44" t="18962" r="9074" b="10223"/>
          <a:stretch/>
        </p:blipFill>
        <p:spPr bwMode="auto">
          <a:xfrm>
            <a:off x="8903983" y="1564640"/>
            <a:ext cx="2210821" cy="1386840"/>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a:extLst>
              <a:ext uri="{FF2B5EF4-FFF2-40B4-BE49-F238E27FC236}">
                <a16:creationId xmlns:a16="http://schemas.microsoft.com/office/drawing/2014/main" id="{3B8DAC08-0AB7-21C4-115E-F20B19676EFB}"/>
              </a:ext>
            </a:extLst>
          </p:cNvPr>
          <p:cNvPicPr>
            <a:picLocks noChangeAspect="1"/>
          </p:cNvPicPr>
          <p:nvPr/>
        </p:nvPicPr>
        <p:blipFill>
          <a:blip r:embed="rId4"/>
          <a:stretch>
            <a:fillRect/>
          </a:stretch>
        </p:blipFill>
        <p:spPr>
          <a:xfrm>
            <a:off x="8903983" y="3514270"/>
            <a:ext cx="2290554" cy="1528127"/>
          </a:xfrm>
          <a:prstGeom prst="rect">
            <a:avLst/>
          </a:prstGeom>
        </p:spPr>
      </p:pic>
    </p:spTree>
    <p:extLst>
      <p:ext uri="{BB962C8B-B14F-4D97-AF65-F5344CB8AC3E}">
        <p14:creationId xmlns:p14="http://schemas.microsoft.com/office/powerpoint/2010/main" val="1666689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FE75C1-CEC6-6523-7F58-1D5EA3352204}"/>
              </a:ext>
            </a:extLst>
          </p:cNvPr>
          <p:cNvSpPr>
            <a:spLocks noGrp="1"/>
          </p:cNvSpPr>
          <p:nvPr>
            <p:ph type="title"/>
          </p:nvPr>
        </p:nvSpPr>
        <p:spPr>
          <a:xfrm>
            <a:off x="248920" y="55916"/>
            <a:ext cx="10515600" cy="801066"/>
          </a:xfrm>
        </p:spPr>
        <p:txBody>
          <a:bodyPr>
            <a:noAutofit/>
          </a:bodyPr>
          <a:lstStyle/>
          <a:p>
            <a:r>
              <a:rPr lang="en-GB" sz="3200" dirty="0"/>
              <a:t>Smart Contracts in Legal Processes</a:t>
            </a:r>
            <a:r>
              <a:rPr lang="tr-TR" sz="3200" dirty="0"/>
              <a:t>-</a:t>
            </a:r>
            <a:r>
              <a:rPr lang="tr-TR" sz="3200" dirty="0" err="1"/>
              <a:t>Future</a:t>
            </a:r>
            <a:r>
              <a:rPr lang="tr-TR" sz="3200" dirty="0"/>
              <a:t> of Legal </a:t>
            </a:r>
            <a:r>
              <a:rPr lang="tr-TR" sz="3200" dirty="0" err="1"/>
              <a:t>Tech</a:t>
            </a:r>
            <a:endParaRPr lang="tr-TR" sz="3200" dirty="0"/>
          </a:p>
        </p:txBody>
      </p:sp>
      <p:sp>
        <p:nvSpPr>
          <p:cNvPr id="3" name="İçerik Yer Tutucusu 2">
            <a:extLst>
              <a:ext uri="{FF2B5EF4-FFF2-40B4-BE49-F238E27FC236}">
                <a16:creationId xmlns:a16="http://schemas.microsoft.com/office/drawing/2014/main" id="{2950F2A0-99F0-F793-A74E-25512C03D751}"/>
              </a:ext>
            </a:extLst>
          </p:cNvPr>
          <p:cNvSpPr>
            <a:spLocks noGrp="1"/>
          </p:cNvSpPr>
          <p:nvPr>
            <p:ph idx="1"/>
          </p:nvPr>
        </p:nvSpPr>
        <p:spPr>
          <a:xfrm>
            <a:off x="248920" y="783503"/>
            <a:ext cx="11943080" cy="4732476"/>
          </a:xfrm>
        </p:spPr>
        <p:txBody>
          <a:bodyPr>
            <a:normAutofit fontScale="62500" lnSpcReduction="20000"/>
          </a:bodyPr>
          <a:lstStyle/>
          <a:p>
            <a:pPr marL="0" indent="0" algn="l">
              <a:buNone/>
            </a:pPr>
            <a:r>
              <a:rPr lang="en-GB" b="0" i="0" dirty="0">
                <a:solidFill>
                  <a:srgbClr val="0D0D0D"/>
                </a:solidFill>
                <a:effectLst/>
                <a:highlight>
                  <a:srgbClr val="FFFFFF"/>
                </a:highlight>
                <a:latin typeface="Söhne"/>
              </a:rPr>
              <a:t>The future of legal tech is marked by ongoing advancements in technology, automation, data analytics, and artificial intelligence (AI) that are transforming the legal industry. Here are some key trends and developments shaping the future of legal tech:</a:t>
            </a:r>
          </a:p>
          <a:p>
            <a:pPr algn="l">
              <a:buFont typeface="+mj-lt"/>
              <a:buAutoNum type="arabicPeriod"/>
            </a:pPr>
            <a:r>
              <a:rPr lang="en-GB" b="1" i="0" dirty="0">
                <a:solidFill>
                  <a:srgbClr val="0D0D0D"/>
                </a:solidFill>
                <a:effectLst/>
                <a:highlight>
                  <a:srgbClr val="FFFFFF"/>
                </a:highlight>
                <a:latin typeface="Söhne"/>
              </a:rPr>
              <a:t>AI-Powered Legal Services: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AI technologies such as natural language processing (NLP), machine learning (ML), and predictive analytics are revolutionizing legal services.</a:t>
            </a:r>
          </a:p>
          <a:p>
            <a:pPr marL="457200" lvl="1" indent="0" algn="l">
              <a:buNone/>
            </a:pPr>
            <a:r>
              <a:rPr lang="en-GB" b="0" i="0" dirty="0">
                <a:solidFill>
                  <a:srgbClr val="0D0D0D"/>
                </a:solidFill>
                <a:effectLst/>
                <a:highlight>
                  <a:srgbClr val="FFFFFF"/>
                </a:highlight>
                <a:latin typeface="Söhne"/>
              </a:rPr>
              <a:t>AI-powered tools automate repetitive tasks, </a:t>
            </a:r>
            <a:r>
              <a:rPr lang="en-GB" b="0" i="0" dirty="0" err="1">
                <a:solidFill>
                  <a:srgbClr val="0D0D0D"/>
                </a:solidFill>
                <a:effectLst/>
                <a:highlight>
                  <a:srgbClr val="FFFFFF"/>
                </a:highlight>
                <a:latin typeface="Söhne"/>
              </a:rPr>
              <a:t>analyze</a:t>
            </a:r>
            <a:r>
              <a:rPr lang="en-GB" b="0" i="0" dirty="0">
                <a:solidFill>
                  <a:srgbClr val="0D0D0D"/>
                </a:solidFill>
                <a:effectLst/>
                <a:highlight>
                  <a:srgbClr val="FFFFFF"/>
                </a:highlight>
                <a:latin typeface="Söhne"/>
              </a:rPr>
              <a:t> large volumes of legal documents, predict case outcomes, and provide data-driven insights for legal decision-making.</a:t>
            </a:r>
          </a:p>
          <a:p>
            <a:pPr algn="l">
              <a:buFont typeface="+mj-lt"/>
              <a:buAutoNum type="arabicPeriod"/>
            </a:pPr>
            <a:r>
              <a:rPr lang="en-GB" b="1" i="0" dirty="0">
                <a:solidFill>
                  <a:srgbClr val="0D0D0D"/>
                </a:solidFill>
                <a:effectLst/>
                <a:highlight>
                  <a:srgbClr val="FFFFFF"/>
                </a:highlight>
                <a:latin typeface="Söhne"/>
              </a:rPr>
              <a:t>Smart Contracts and Blockchain:</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Smart contracts on blockchain platforms streamline contract execution, automate compliance, and enhance transparency and security in legal transactions.</a:t>
            </a:r>
          </a:p>
          <a:p>
            <a:pPr marL="457200" lvl="1" indent="0" algn="l">
              <a:buNone/>
            </a:pPr>
            <a:r>
              <a:rPr lang="en-GB" b="0" i="0" dirty="0">
                <a:solidFill>
                  <a:srgbClr val="0D0D0D"/>
                </a:solidFill>
                <a:effectLst/>
                <a:highlight>
                  <a:srgbClr val="FFFFFF"/>
                </a:highlight>
                <a:latin typeface="Söhne"/>
              </a:rPr>
              <a:t>Blockchain technology ensures tamper-resistant record-keeping, immutable contracts, and decentralized governance, reducing fraud risks and improving trust in legal processes.</a:t>
            </a:r>
          </a:p>
          <a:p>
            <a:pPr algn="l">
              <a:buFont typeface="+mj-lt"/>
              <a:buAutoNum type="arabicPeriod"/>
            </a:pPr>
            <a:r>
              <a:rPr lang="en-GB" b="1" i="0" dirty="0">
                <a:solidFill>
                  <a:srgbClr val="0D0D0D"/>
                </a:solidFill>
                <a:effectLst/>
                <a:highlight>
                  <a:srgbClr val="FFFFFF"/>
                </a:highlight>
                <a:latin typeface="Söhne"/>
              </a:rPr>
              <a:t>Legal Automation and Workflow Management:</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Legal tech solutions automate document drafting, contract management, case management, billing, and workflow optimization.</a:t>
            </a:r>
          </a:p>
          <a:p>
            <a:pPr marL="457200" lvl="1" indent="0" algn="l">
              <a:buNone/>
            </a:pPr>
            <a:r>
              <a:rPr lang="en-GB" b="0" i="0" dirty="0">
                <a:solidFill>
                  <a:srgbClr val="0D0D0D"/>
                </a:solidFill>
                <a:effectLst/>
                <a:highlight>
                  <a:srgbClr val="FFFFFF"/>
                </a:highlight>
                <a:latin typeface="Söhne"/>
              </a:rPr>
              <a:t>Automation tools improve efficiency, reduce manual errors, and enable legal professionals to focus on high-value tasks such as legal analysis, strategy, and client interaction.</a:t>
            </a:r>
          </a:p>
          <a:p>
            <a:pPr algn="l">
              <a:buFont typeface="+mj-lt"/>
              <a:buAutoNum type="arabicPeriod"/>
            </a:pPr>
            <a:r>
              <a:rPr lang="en-GB" b="1" i="0" dirty="0">
                <a:solidFill>
                  <a:srgbClr val="0D0D0D"/>
                </a:solidFill>
                <a:effectLst/>
                <a:highlight>
                  <a:srgbClr val="FFFFFF"/>
                </a:highlight>
                <a:latin typeface="Söhne"/>
              </a:rPr>
              <a:t>Data Privacy and Compliance:</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With the rise of data privacy regulations such as GDPR, CCPA, and HIPAA, legal tech focuses on compliance management, data protection, and privacy-enhancing technologies.</a:t>
            </a:r>
          </a:p>
          <a:p>
            <a:pPr marL="457200" lvl="1" indent="0" algn="l">
              <a:buNone/>
            </a:pPr>
            <a:r>
              <a:rPr lang="en-GB" b="0" i="0" dirty="0">
                <a:solidFill>
                  <a:srgbClr val="0D0D0D"/>
                </a:solidFill>
                <a:effectLst/>
                <a:highlight>
                  <a:srgbClr val="FFFFFF"/>
                </a:highlight>
                <a:latin typeface="Söhne"/>
              </a:rPr>
              <a:t>AI-driven compliance tools monitor regulatory changes, assess compliance risks, and implement data privacy measures to ensure legal and ethical data handling.</a:t>
            </a:r>
          </a:p>
          <a:p>
            <a:pPr marL="0" indent="0">
              <a:buNone/>
            </a:pPr>
            <a:endParaRPr lang="tr-TR" dirty="0"/>
          </a:p>
        </p:txBody>
      </p:sp>
      <p:sp>
        <p:nvSpPr>
          <p:cNvPr id="4" name="Slayt Numarası Yer Tutucusu 3">
            <a:extLst>
              <a:ext uri="{FF2B5EF4-FFF2-40B4-BE49-F238E27FC236}">
                <a16:creationId xmlns:a16="http://schemas.microsoft.com/office/drawing/2014/main" id="{2CD20685-D2EC-2CA7-ED9F-871EFE09FFC5}"/>
              </a:ext>
            </a:extLst>
          </p:cNvPr>
          <p:cNvSpPr>
            <a:spLocks noGrp="1"/>
          </p:cNvSpPr>
          <p:nvPr>
            <p:ph type="sldNum" sz="quarter" idx="12"/>
          </p:nvPr>
        </p:nvSpPr>
        <p:spPr/>
        <p:txBody>
          <a:bodyPr/>
          <a:lstStyle/>
          <a:p>
            <a:fld id="{2926B2C5-729E-49C2-AB30-FB04D85775A3}" type="slidenum">
              <a:rPr lang="tr-TR" smtClean="0"/>
              <a:t>56</a:t>
            </a:fld>
            <a:endParaRPr lang="tr-TR" dirty="0"/>
          </a:p>
        </p:txBody>
      </p:sp>
      <p:pic>
        <p:nvPicPr>
          <p:cNvPr id="32770" name="Picture 2" descr="The Future of Lawyers: Legal Tech, AI, Big Data And Online Courts">
            <a:extLst>
              <a:ext uri="{FF2B5EF4-FFF2-40B4-BE49-F238E27FC236}">
                <a16:creationId xmlns:a16="http://schemas.microsoft.com/office/drawing/2014/main" id="{DED85C74-4105-2C26-3636-737F2F589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344" y="4882825"/>
            <a:ext cx="2299016" cy="153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39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FEF46B3-3CCE-1FFB-3E7A-C8B5292F1369}"/>
              </a:ext>
            </a:extLst>
          </p:cNvPr>
          <p:cNvSpPr>
            <a:spLocks noGrp="1"/>
          </p:cNvSpPr>
          <p:nvPr>
            <p:ph idx="1"/>
          </p:nvPr>
        </p:nvSpPr>
        <p:spPr>
          <a:xfrm>
            <a:off x="163002" y="684052"/>
            <a:ext cx="12028998" cy="4732476"/>
          </a:xfrm>
        </p:spPr>
        <p:txBody>
          <a:bodyPr>
            <a:normAutofit/>
          </a:bodyPr>
          <a:lstStyle/>
          <a:p>
            <a:pPr marL="263525" indent="-263525" algn="l">
              <a:buFont typeface="+mj-lt"/>
              <a:buAutoNum type="arabicPeriod" startAt="5"/>
            </a:pPr>
            <a:r>
              <a:rPr lang="en-GB" sz="1400" b="1" i="0" dirty="0">
                <a:solidFill>
                  <a:srgbClr val="0D0D0D"/>
                </a:solidFill>
                <a:effectLst/>
                <a:highlight>
                  <a:srgbClr val="FFFFFF"/>
                </a:highlight>
                <a:latin typeface="Söhne"/>
              </a:rPr>
              <a:t>Legal Analytics and Predictive </a:t>
            </a:r>
            <a:r>
              <a:rPr lang="en-GB" sz="1400" b="1" i="0" dirty="0" err="1">
                <a:solidFill>
                  <a:srgbClr val="0D0D0D"/>
                </a:solidFill>
                <a:effectLst/>
                <a:highlight>
                  <a:srgbClr val="FFFFFF"/>
                </a:highlight>
                <a:latin typeface="Söhne"/>
              </a:rPr>
              <a:t>Modeling</a:t>
            </a:r>
            <a:r>
              <a:rPr lang="en-GB" sz="1400" b="1" i="0" dirty="0">
                <a:solidFill>
                  <a:srgbClr val="0D0D0D"/>
                </a:solidFill>
                <a:effectLst/>
                <a:highlight>
                  <a:srgbClr val="FFFFFF"/>
                </a:highlight>
                <a:latin typeface="Söhne"/>
              </a:rPr>
              <a:t>:</a:t>
            </a:r>
            <a:endParaRPr lang="en-GB" sz="1400" b="0" i="0" dirty="0">
              <a:solidFill>
                <a:srgbClr val="0D0D0D"/>
              </a:solidFill>
              <a:effectLst/>
              <a:highlight>
                <a:srgbClr val="FFFFFF"/>
              </a:highlight>
              <a:latin typeface="Söhne"/>
            </a:endParaRPr>
          </a:p>
          <a:p>
            <a:pPr marL="457200" lvl="1" indent="0" algn="l">
              <a:buNone/>
            </a:pPr>
            <a:r>
              <a:rPr lang="en-GB" sz="1400" b="0" i="0" dirty="0">
                <a:solidFill>
                  <a:srgbClr val="0D0D0D"/>
                </a:solidFill>
                <a:effectLst/>
                <a:highlight>
                  <a:srgbClr val="FFFFFF"/>
                </a:highlight>
                <a:latin typeface="Söhne"/>
              </a:rPr>
              <a:t>Legal analytics platforms use data analytics, machine learning, and statistical </a:t>
            </a:r>
            <a:r>
              <a:rPr lang="en-GB" sz="1400" b="0" i="0" dirty="0" err="1">
                <a:solidFill>
                  <a:srgbClr val="0D0D0D"/>
                </a:solidFill>
                <a:effectLst/>
                <a:highlight>
                  <a:srgbClr val="FFFFFF"/>
                </a:highlight>
                <a:latin typeface="Söhne"/>
              </a:rPr>
              <a:t>modeling</a:t>
            </a:r>
            <a:r>
              <a:rPr lang="en-GB" sz="1400" b="0" i="0" dirty="0">
                <a:solidFill>
                  <a:srgbClr val="0D0D0D"/>
                </a:solidFill>
                <a:effectLst/>
                <a:highlight>
                  <a:srgbClr val="FFFFFF"/>
                </a:highlight>
                <a:latin typeface="Söhne"/>
              </a:rPr>
              <a:t> to extract insights from legal data, predict case outcomes, identify trends, and optimize legal strategies.</a:t>
            </a:r>
          </a:p>
          <a:p>
            <a:pPr marL="457200" lvl="1" indent="0" algn="l">
              <a:buNone/>
            </a:pPr>
            <a:r>
              <a:rPr lang="en-GB" sz="1400" b="0" i="0" dirty="0">
                <a:solidFill>
                  <a:srgbClr val="0D0D0D"/>
                </a:solidFill>
                <a:effectLst/>
                <a:highlight>
                  <a:srgbClr val="FFFFFF"/>
                </a:highlight>
                <a:latin typeface="Söhne"/>
              </a:rPr>
              <a:t>Predictive </a:t>
            </a:r>
            <a:r>
              <a:rPr lang="en-GB" sz="1400" b="0" i="0" dirty="0" err="1">
                <a:solidFill>
                  <a:srgbClr val="0D0D0D"/>
                </a:solidFill>
                <a:effectLst/>
                <a:highlight>
                  <a:srgbClr val="FFFFFF"/>
                </a:highlight>
                <a:latin typeface="Söhne"/>
              </a:rPr>
              <a:t>modeling</a:t>
            </a:r>
            <a:r>
              <a:rPr lang="en-GB" sz="1400" b="0" i="0" dirty="0">
                <a:solidFill>
                  <a:srgbClr val="0D0D0D"/>
                </a:solidFill>
                <a:effectLst/>
                <a:highlight>
                  <a:srgbClr val="FFFFFF"/>
                </a:highlight>
                <a:latin typeface="Söhne"/>
              </a:rPr>
              <a:t> tools assist in risk assessment, litigation forecasting, contract analysis, and regulatory compliance, improving decision-making and resource allocation.</a:t>
            </a:r>
          </a:p>
          <a:p>
            <a:pPr algn="l">
              <a:buFont typeface="+mj-lt"/>
              <a:buAutoNum type="arabicPeriod" startAt="5"/>
            </a:pPr>
            <a:r>
              <a:rPr lang="en-GB" sz="1400" b="1" i="0" dirty="0">
                <a:solidFill>
                  <a:srgbClr val="0D0D0D"/>
                </a:solidFill>
                <a:effectLst/>
                <a:highlight>
                  <a:srgbClr val="FFFFFF"/>
                </a:highlight>
                <a:latin typeface="Söhne"/>
              </a:rPr>
              <a:t>Online Dispute Resolution (ODR) and Alternative Legal Services:</a:t>
            </a:r>
            <a:endParaRPr lang="en-GB" sz="1400" b="0" i="0" dirty="0">
              <a:solidFill>
                <a:srgbClr val="0D0D0D"/>
              </a:solidFill>
              <a:effectLst/>
              <a:highlight>
                <a:srgbClr val="FFFFFF"/>
              </a:highlight>
              <a:latin typeface="Söhne"/>
            </a:endParaRPr>
          </a:p>
          <a:p>
            <a:pPr marL="457200" lvl="1" indent="0" algn="l">
              <a:buNone/>
            </a:pPr>
            <a:r>
              <a:rPr lang="en-GB" sz="1400" b="0" i="0" dirty="0">
                <a:solidFill>
                  <a:srgbClr val="0D0D0D"/>
                </a:solidFill>
                <a:effectLst/>
                <a:highlight>
                  <a:srgbClr val="FFFFFF"/>
                </a:highlight>
                <a:latin typeface="Söhne"/>
              </a:rPr>
              <a:t>ODR platforms leverage technology for online mediation, arbitration, and dispute resolution, offering cost-effective and efficient alternatives to traditional legal processes.</a:t>
            </a:r>
          </a:p>
          <a:p>
            <a:pPr marL="457200" lvl="1" indent="0" algn="l">
              <a:buNone/>
            </a:pPr>
            <a:r>
              <a:rPr lang="en-GB" sz="1400" b="0" i="0" dirty="0">
                <a:solidFill>
                  <a:srgbClr val="0D0D0D"/>
                </a:solidFill>
                <a:effectLst/>
                <a:highlight>
                  <a:srgbClr val="FFFFFF"/>
                </a:highlight>
                <a:latin typeface="Söhne"/>
              </a:rPr>
              <a:t>Alternative legal services such as legal marketplaces, virtual law firms, and legal tech startups provide on-demand legal assistance, access to legal expertise, and flexible service models.</a:t>
            </a:r>
          </a:p>
          <a:p>
            <a:pPr algn="l">
              <a:buFont typeface="+mj-lt"/>
              <a:buAutoNum type="arabicPeriod" startAt="5"/>
            </a:pPr>
            <a:r>
              <a:rPr lang="en-GB" sz="1400" b="1" i="0" dirty="0">
                <a:solidFill>
                  <a:srgbClr val="0D0D0D"/>
                </a:solidFill>
                <a:effectLst/>
                <a:highlight>
                  <a:srgbClr val="FFFFFF"/>
                </a:highlight>
                <a:latin typeface="Söhne"/>
              </a:rPr>
              <a:t>Ethical AI and </a:t>
            </a:r>
            <a:r>
              <a:rPr lang="en-GB" sz="1400" b="1" i="0" dirty="0" err="1">
                <a:solidFill>
                  <a:srgbClr val="0D0D0D"/>
                </a:solidFill>
                <a:effectLst/>
                <a:highlight>
                  <a:srgbClr val="FFFFFF"/>
                </a:highlight>
                <a:latin typeface="Söhne"/>
              </a:rPr>
              <a:t>LegalTech</a:t>
            </a:r>
            <a:r>
              <a:rPr lang="en-GB" sz="1400" b="1" i="0" dirty="0">
                <a:solidFill>
                  <a:srgbClr val="0D0D0D"/>
                </a:solidFill>
                <a:effectLst/>
                <a:highlight>
                  <a:srgbClr val="FFFFFF"/>
                </a:highlight>
                <a:latin typeface="Söhne"/>
              </a:rPr>
              <a:t> Governance:</a:t>
            </a:r>
            <a:endParaRPr lang="en-GB" sz="1400" b="0" i="0" dirty="0">
              <a:solidFill>
                <a:srgbClr val="0D0D0D"/>
              </a:solidFill>
              <a:effectLst/>
              <a:highlight>
                <a:srgbClr val="FFFFFF"/>
              </a:highlight>
              <a:latin typeface="Söhne"/>
            </a:endParaRPr>
          </a:p>
          <a:p>
            <a:pPr marL="457200" lvl="1" indent="0" algn="l">
              <a:buNone/>
            </a:pPr>
            <a:r>
              <a:rPr lang="en-GB" sz="1400" b="0" i="0" dirty="0">
                <a:solidFill>
                  <a:srgbClr val="0D0D0D"/>
                </a:solidFill>
                <a:effectLst/>
                <a:highlight>
                  <a:srgbClr val="FFFFFF"/>
                </a:highlight>
                <a:latin typeface="Söhne"/>
              </a:rPr>
              <a:t>Legal tech industry focuses on ethical AI development, responsible use of AI algorithms, and regulatory frameworks for AI-powered legal services.</a:t>
            </a:r>
          </a:p>
          <a:p>
            <a:pPr marL="457200" lvl="1" indent="0" algn="l">
              <a:buNone/>
            </a:pPr>
            <a:r>
              <a:rPr lang="en-GB" sz="1400" b="0" i="0" dirty="0" err="1">
                <a:solidFill>
                  <a:srgbClr val="0D0D0D"/>
                </a:solidFill>
                <a:effectLst/>
                <a:highlight>
                  <a:srgbClr val="FFFFFF"/>
                </a:highlight>
                <a:latin typeface="Söhne"/>
              </a:rPr>
              <a:t>LegalTech</a:t>
            </a:r>
            <a:r>
              <a:rPr lang="en-GB" sz="1400" b="0" i="0" dirty="0">
                <a:solidFill>
                  <a:srgbClr val="0D0D0D"/>
                </a:solidFill>
                <a:effectLst/>
                <a:highlight>
                  <a:srgbClr val="FFFFFF"/>
                </a:highlight>
                <a:latin typeface="Söhne"/>
              </a:rPr>
              <a:t> governance initiatives address ethical considerations, transparency, accountability, bias mitigation, and fair access to legal tech tools and services.</a:t>
            </a:r>
          </a:p>
          <a:p>
            <a:pPr algn="l">
              <a:buFont typeface="+mj-lt"/>
              <a:buAutoNum type="arabicPeriod" startAt="5"/>
            </a:pPr>
            <a:r>
              <a:rPr lang="en-GB" sz="1400" b="1" i="0" dirty="0">
                <a:solidFill>
                  <a:srgbClr val="0D0D0D"/>
                </a:solidFill>
                <a:effectLst/>
                <a:highlight>
                  <a:srgbClr val="FFFFFF"/>
                </a:highlight>
                <a:latin typeface="Söhne"/>
              </a:rPr>
              <a:t>Collaboration and Interoperability:</a:t>
            </a:r>
            <a:endParaRPr lang="en-GB" sz="1400" b="0" i="0" dirty="0">
              <a:solidFill>
                <a:srgbClr val="0D0D0D"/>
              </a:solidFill>
              <a:effectLst/>
              <a:highlight>
                <a:srgbClr val="FFFFFF"/>
              </a:highlight>
              <a:latin typeface="Söhne"/>
            </a:endParaRPr>
          </a:p>
          <a:p>
            <a:pPr marL="457200" lvl="1" indent="0" algn="l">
              <a:buNone/>
            </a:pPr>
            <a:r>
              <a:rPr lang="en-GB" sz="1400" b="0" i="0" dirty="0">
                <a:solidFill>
                  <a:srgbClr val="0D0D0D"/>
                </a:solidFill>
                <a:effectLst/>
                <a:highlight>
                  <a:srgbClr val="FFFFFF"/>
                </a:highlight>
                <a:latin typeface="Söhne"/>
              </a:rPr>
              <a:t>Legal tech ecosystems emphasize collaboration, interoperability, and integration of diverse legal tech solutions, platforms, and APIs.</a:t>
            </a:r>
          </a:p>
          <a:p>
            <a:pPr marL="457200" lvl="1" indent="0" algn="l">
              <a:buNone/>
            </a:pPr>
            <a:r>
              <a:rPr lang="en-GB" sz="1400" b="0" i="0" dirty="0">
                <a:solidFill>
                  <a:srgbClr val="0D0D0D"/>
                </a:solidFill>
                <a:effectLst/>
                <a:highlight>
                  <a:srgbClr val="FFFFFF"/>
                </a:highlight>
                <a:latin typeface="Söhne"/>
              </a:rPr>
              <a:t>Open standards, data exchange protocols, and cross-platform compatibility enhance connectivity, data sharing, and seamless user experiences in legal tech ecosystems.</a:t>
            </a:r>
          </a:p>
          <a:p>
            <a:endParaRPr lang="tr-TR" sz="1400" dirty="0"/>
          </a:p>
        </p:txBody>
      </p:sp>
      <p:sp>
        <p:nvSpPr>
          <p:cNvPr id="4" name="Slayt Numarası Yer Tutucusu 3">
            <a:extLst>
              <a:ext uri="{FF2B5EF4-FFF2-40B4-BE49-F238E27FC236}">
                <a16:creationId xmlns:a16="http://schemas.microsoft.com/office/drawing/2014/main" id="{6375B1DC-8A93-2594-90AD-BC4E07F6C946}"/>
              </a:ext>
            </a:extLst>
          </p:cNvPr>
          <p:cNvSpPr>
            <a:spLocks noGrp="1"/>
          </p:cNvSpPr>
          <p:nvPr>
            <p:ph type="sldNum" sz="quarter" idx="12"/>
          </p:nvPr>
        </p:nvSpPr>
        <p:spPr/>
        <p:txBody>
          <a:bodyPr/>
          <a:lstStyle/>
          <a:p>
            <a:fld id="{2926B2C5-729E-49C2-AB30-FB04D85775A3}" type="slidenum">
              <a:rPr lang="tr-TR" smtClean="0"/>
              <a:t>57</a:t>
            </a:fld>
            <a:endParaRPr lang="tr-TR" dirty="0"/>
          </a:p>
        </p:txBody>
      </p:sp>
      <p:sp>
        <p:nvSpPr>
          <p:cNvPr id="5" name="Başlık 1">
            <a:extLst>
              <a:ext uri="{FF2B5EF4-FFF2-40B4-BE49-F238E27FC236}">
                <a16:creationId xmlns:a16="http://schemas.microsoft.com/office/drawing/2014/main" id="{88FEA257-C152-1E1B-75E1-E016F4F2D62D}"/>
              </a:ext>
            </a:extLst>
          </p:cNvPr>
          <p:cNvSpPr>
            <a:spLocks noGrp="1"/>
          </p:cNvSpPr>
          <p:nvPr>
            <p:ph type="title"/>
          </p:nvPr>
        </p:nvSpPr>
        <p:spPr>
          <a:xfrm>
            <a:off x="163002" y="0"/>
            <a:ext cx="10515600" cy="801066"/>
          </a:xfrm>
        </p:spPr>
        <p:txBody>
          <a:bodyPr>
            <a:noAutofit/>
          </a:bodyPr>
          <a:lstStyle/>
          <a:p>
            <a:r>
              <a:rPr lang="en-GB" sz="3200" dirty="0"/>
              <a:t>Smart Contracts in Legal Processes</a:t>
            </a:r>
            <a:r>
              <a:rPr lang="tr-TR" sz="3200" dirty="0"/>
              <a:t>-</a:t>
            </a:r>
            <a:r>
              <a:rPr lang="tr-TR" sz="3200" dirty="0" err="1"/>
              <a:t>Future</a:t>
            </a:r>
            <a:r>
              <a:rPr lang="tr-TR" sz="3200" dirty="0"/>
              <a:t> of Legal </a:t>
            </a:r>
            <a:r>
              <a:rPr lang="tr-TR" sz="3200" dirty="0" err="1"/>
              <a:t>Tech</a:t>
            </a:r>
            <a:endParaRPr lang="tr-TR" sz="3200" dirty="0"/>
          </a:p>
        </p:txBody>
      </p:sp>
      <p:pic>
        <p:nvPicPr>
          <p:cNvPr id="2" name="Picture 2" descr="The Future of Lawyers: Legal Tech, AI, Big Data And Online Courts">
            <a:extLst>
              <a:ext uri="{FF2B5EF4-FFF2-40B4-BE49-F238E27FC236}">
                <a16:creationId xmlns:a16="http://schemas.microsoft.com/office/drawing/2014/main" id="{C968AC7C-CEFA-F763-D90E-F808D90B5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344" y="4882825"/>
            <a:ext cx="2299016" cy="153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026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a:xfrm>
            <a:off x="0" y="77373"/>
            <a:ext cx="12379568" cy="801066"/>
          </a:xfrm>
        </p:spPr>
        <p:txBody>
          <a:bodyPr>
            <a:noAutofit/>
          </a:bodyPr>
          <a:lstStyle/>
          <a:p>
            <a:r>
              <a:rPr lang="en-GB" sz="3200" dirty="0"/>
              <a:t>Smart Contracts for Automated Legal Agreements</a:t>
            </a:r>
            <a:r>
              <a:rPr lang="tr-TR" sz="3200" dirty="0"/>
              <a:t>- Legal </a:t>
            </a:r>
            <a:r>
              <a:rPr lang="tr-TR" sz="3200" dirty="0" err="1"/>
              <a:t>Automation</a:t>
            </a:r>
            <a:r>
              <a:rPr lang="tr-TR" sz="3200" dirty="0"/>
              <a:t> </a:t>
            </a:r>
            <a:r>
              <a:rPr lang="tr-TR" sz="3200" dirty="0" err="1">
                <a:solidFill>
                  <a:srgbClr val="FF0000"/>
                </a:solidFill>
              </a:rPr>
              <a:t>Challenges</a:t>
            </a:r>
            <a:endParaRPr lang="tr-TR" sz="3200" dirty="0">
              <a:solidFill>
                <a:srgbClr val="FF0000"/>
              </a:solidFill>
            </a:endParaRPr>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234122" y="1004024"/>
            <a:ext cx="11835958" cy="5010771"/>
          </a:xfrm>
        </p:spPr>
        <p:txBody>
          <a:bodyPr>
            <a:normAutofit fontScale="62500" lnSpcReduction="20000"/>
          </a:bodyPr>
          <a:lstStyle/>
          <a:p>
            <a:pPr marL="0" indent="0">
              <a:buNone/>
            </a:pPr>
            <a:r>
              <a:rPr lang="en-GB" b="0" i="0" dirty="0">
                <a:solidFill>
                  <a:srgbClr val="0D0D0D"/>
                </a:solidFill>
                <a:effectLst/>
                <a:highlight>
                  <a:srgbClr val="FFFFFF"/>
                </a:highlight>
                <a:latin typeface="Söhne"/>
              </a:rPr>
              <a:t>Automated legal agreements using smart contracts offer numerous benefits, including efficiency, transparency, and accuracy. However, they also face several challenges related to legal automation. Here are some key challenges and considerations in implementing smart contracts for automated legal agreements:</a:t>
            </a:r>
            <a:endParaRPr lang="tr-TR" b="0" i="0" dirty="0">
              <a:solidFill>
                <a:srgbClr val="0D0D0D"/>
              </a:solidFill>
              <a:effectLst/>
              <a:highlight>
                <a:srgbClr val="FFFFFF"/>
              </a:highlight>
              <a:latin typeface="Söhne"/>
            </a:endParaRPr>
          </a:p>
          <a:p>
            <a:pPr algn="l">
              <a:buFont typeface="+mj-lt"/>
              <a:buAutoNum type="arabicPeriod"/>
            </a:pPr>
            <a:r>
              <a:rPr lang="en-GB" b="1" i="0" dirty="0">
                <a:solidFill>
                  <a:srgbClr val="0D0D0D"/>
                </a:solidFill>
                <a:effectLst/>
                <a:highlight>
                  <a:srgbClr val="FFFFFF"/>
                </a:highlight>
                <a:latin typeface="Söhne"/>
              </a:rPr>
              <a:t>Complexity of Legal Language:</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Translating complex legal terms and conditions into code accurately.</a:t>
            </a:r>
          </a:p>
          <a:p>
            <a:pPr marL="457200" lvl="1" indent="0" algn="l">
              <a:buNone/>
            </a:pPr>
            <a:r>
              <a:rPr lang="en-GB" b="0" i="0" dirty="0">
                <a:solidFill>
                  <a:srgbClr val="0D0D0D"/>
                </a:solidFill>
                <a:effectLst/>
                <a:highlight>
                  <a:srgbClr val="FFFFFF"/>
                </a:highlight>
                <a:latin typeface="Söhne"/>
              </a:rPr>
              <a:t>Ensuring that smart contracts reflect legal requirements and comply with regulatory standards.</a:t>
            </a:r>
          </a:p>
          <a:p>
            <a:pPr algn="l">
              <a:buFont typeface="+mj-lt"/>
              <a:buAutoNum type="arabicPeriod"/>
            </a:pPr>
            <a:r>
              <a:rPr lang="en-GB" b="1" i="0" dirty="0">
                <a:solidFill>
                  <a:srgbClr val="0D0D0D"/>
                </a:solidFill>
                <a:effectLst/>
                <a:highlight>
                  <a:srgbClr val="FFFFFF"/>
                </a:highlight>
                <a:latin typeface="Söhne"/>
              </a:rPr>
              <a:t>Interoperability and Integration:</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Integrating smart contracts with existing legal systems, databases, and legacy software.</a:t>
            </a:r>
          </a:p>
          <a:p>
            <a:pPr marL="457200" lvl="1" indent="0" algn="l">
              <a:buNone/>
            </a:pPr>
            <a:r>
              <a:rPr lang="en-GB" b="0" i="0" dirty="0">
                <a:solidFill>
                  <a:srgbClr val="0D0D0D"/>
                </a:solidFill>
                <a:effectLst/>
                <a:highlight>
                  <a:srgbClr val="FFFFFF"/>
                </a:highlight>
                <a:latin typeface="Söhne"/>
              </a:rPr>
              <a:t>Ensuring seamless communication and compatibility with external systems.</a:t>
            </a:r>
          </a:p>
          <a:p>
            <a:pPr algn="l">
              <a:buFont typeface="+mj-lt"/>
              <a:buAutoNum type="arabicPeriod"/>
            </a:pPr>
            <a:r>
              <a:rPr lang="en-GB" b="1" i="0" dirty="0">
                <a:solidFill>
                  <a:srgbClr val="0D0D0D"/>
                </a:solidFill>
                <a:effectLst/>
                <a:highlight>
                  <a:srgbClr val="FFFFFF"/>
                </a:highlight>
                <a:latin typeface="Söhne"/>
              </a:rPr>
              <a:t>Data Privacy and Security:</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Protecting sensitive personal data processed and stored by smart contracts.</a:t>
            </a:r>
          </a:p>
          <a:p>
            <a:pPr marL="457200" lvl="1" indent="0" algn="l">
              <a:buNone/>
            </a:pPr>
            <a:r>
              <a:rPr lang="en-GB" b="0" i="0" dirty="0">
                <a:solidFill>
                  <a:srgbClr val="0D0D0D"/>
                </a:solidFill>
                <a:effectLst/>
                <a:highlight>
                  <a:srgbClr val="FFFFFF"/>
                </a:highlight>
                <a:latin typeface="Söhne"/>
              </a:rPr>
              <a:t>Ensuring compliance with data protection regulations and implementing privacy-enhancing technologies.</a:t>
            </a:r>
          </a:p>
          <a:p>
            <a:pPr algn="l">
              <a:buFont typeface="+mj-lt"/>
              <a:buAutoNum type="arabicPeriod"/>
            </a:pPr>
            <a:r>
              <a:rPr lang="en-GB" b="1" i="0" dirty="0">
                <a:solidFill>
                  <a:srgbClr val="0D0D0D"/>
                </a:solidFill>
                <a:effectLst/>
                <a:highlight>
                  <a:srgbClr val="FFFFFF"/>
                </a:highlight>
                <a:latin typeface="Söhne"/>
              </a:rPr>
              <a:t>Legal Validity and Enforceability:</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Establishing the legal validity, enforceability, and admissibility of smart contracts in legal proceedings.</a:t>
            </a:r>
          </a:p>
          <a:p>
            <a:pPr marL="457200" lvl="1" indent="0" algn="l">
              <a:buNone/>
            </a:pPr>
            <a:r>
              <a:rPr lang="en-GB" b="0" i="0" dirty="0">
                <a:solidFill>
                  <a:srgbClr val="0D0D0D"/>
                </a:solidFill>
                <a:effectLst/>
                <a:highlight>
                  <a:srgbClr val="FFFFFF"/>
                </a:highlight>
                <a:latin typeface="Söhne"/>
              </a:rPr>
              <a:t>Incorporating legal elements such as offer, acceptance, and consideration into smart contract terms.</a:t>
            </a:r>
          </a:p>
          <a:p>
            <a:pPr algn="l">
              <a:buFont typeface="+mj-lt"/>
              <a:buAutoNum type="arabicPeriod"/>
            </a:pPr>
            <a:r>
              <a:rPr lang="en-GB" b="1" i="0" dirty="0">
                <a:solidFill>
                  <a:srgbClr val="0D0D0D"/>
                </a:solidFill>
                <a:effectLst/>
                <a:highlight>
                  <a:srgbClr val="FFFFFF"/>
                </a:highlight>
                <a:latin typeface="Söhne"/>
              </a:rPr>
              <a:t>Regulatory Compliance and Jurisdictional Issues:</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Complying with laws, regulations, and industry-specific requirements across different jurisdictions.</a:t>
            </a:r>
          </a:p>
          <a:p>
            <a:pPr marL="457200" lvl="1" indent="0" algn="l">
              <a:buNone/>
            </a:pPr>
            <a:r>
              <a:rPr lang="en-GB" b="0" i="0" dirty="0">
                <a:solidFill>
                  <a:srgbClr val="0D0D0D"/>
                </a:solidFill>
                <a:effectLst/>
                <a:highlight>
                  <a:srgbClr val="FFFFFF"/>
                </a:highlight>
                <a:latin typeface="Söhne"/>
              </a:rPr>
              <a:t>Navigating regulatory complexities and ensuring legal compliance in diverse legal environments.</a:t>
            </a:r>
          </a:p>
          <a:p>
            <a:pPr algn="l">
              <a:buFont typeface="+mj-lt"/>
              <a:buAutoNum type="arabicPeriod"/>
            </a:pPr>
            <a:r>
              <a:rPr lang="en-GB" b="1" i="0" dirty="0">
                <a:solidFill>
                  <a:srgbClr val="0D0D0D"/>
                </a:solidFill>
                <a:effectLst/>
                <a:highlight>
                  <a:srgbClr val="FFFFFF"/>
                </a:highlight>
                <a:latin typeface="Söhne"/>
              </a:rPr>
              <a:t>Auditability and Governance:</a:t>
            </a:r>
            <a:endParaRPr lang="en-GB" b="0" i="0" dirty="0">
              <a:solidFill>
                <a:srgbClr val="0D0D0D"/>
              </a:solidFill>
              <a:effectLst/>
              <a:highlight>
                <a:srgbClr val="FFFFFF"/>
              </a:highlight>
              <a:latin typeface="Söhne"/>
            </a:endParaRPr>
          </a:p>
          <a:p>
            <a:pPr marL="457200" lvl="1" indent="0" algn="l">
              <a:buNone/>
            </a:pPr>
            <a:r>
              <a:rPr lang="en-GB" b="0" i="0" dirty="0">
                <a:solidFill>
                  <a:srgbClr val="0D0D0D"/>
                </a:solidFill>
                <a:effectLst/>
                <a:highlight>
                  <a:srgbClr val="FFFFFF"/>
                </a:highlight>
                <a:latin typeface="Söhne"/>
              </a:rPr>
              <a:t>Implementing mechanisms for auditing smart contracts and monitoring contract performance.</a:t>
            </a:r>
          </a:p>
          <a:p>
            <a:pPr marL="457200" lvl="1" indent="0" algn="l">
              <a:buNone/>
            </a:pPr>
            <a:r>
              <a:rPr lang="en-GB" b="0" i="0" dirty="0">
                <a:solidFill>
                  <a:srgbClr val="0D0D0D"/>
                </a:solidFill>
                <a:effectLst/>
                <a:highlight>
                  <a:srgbClr val="FFFFFF"/>
                </a:highlight>
                <a:latin typeface="Söhne"/>
              </a:rPr>
              <a:t>Establishing governance frameworks, roles, and responsibilities for smart contract management and oversight.</a:t>
            </a:r>
          </a:p>
          <a:p>
            <a:pPr marL="0" indent="0">
              <a:buNone/>
            </a:pPr>
            <a:endParaRPr lang="tr-TR"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58</a:t>
            </a:fld>
            <a:endParaRPr lang="tr-TR" dirty="0"/>
          </a:p>
        </p:txBody>
      </p:sp>
      <p:pic>
        <p:nvPicPr>
          <p:cNvPr id="5" name="Picture 8" descr="18,132 Challenges Stock Photos - Free &amp; Royalty-Free Stock Photos from  Dreamstime">
            <a:extLst>
              <a:ext uri="{FF2B5EF4-FFF2-40B4-BE49-F238E27FC236}">
                <a16:creationId xmlns:a16="http://schemas.microsoft.com/office/drawing/2014/main" id="{000D7C29-C4E7-E885-710E-965E4123E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4265" y="1696720"/>
            <a:ext cx="2020993" cy="346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2840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a:xfrm>
            <a:off x="0" y="365126"/>
            <a:ext cx="11353800" cy="801066"/>
          </a:xfrm>
        </p:spPr>
        <p:txBody>
          <a:bodyPr>
            <a:normAutofit fontScale="90000"/>
          </a:bodyPr>
          <a:lstStyle/>
          <a:p>
            <a:r>
              <a:rPr lang="en-GB" dirty="0"/>
              <a:t>Smart Contracts for Automated Legal Agreements</a:t>
            </a:r>
            <a:r>
              <a:rPr lang="tr-TR" dirty="0"/>
              <a:t> - </a:t>
            </a:r>
            <a:r>
              <a:rPr lang="tr-TR" dirty="0" err="1"/>
              <a:t>Use</a:t>
            </a:r>
            <a:r>
              <a:rPr lang="tr-TR" dirty="0"/>
              <a:t> </a:t>
            </a:r>
            <a:r>
              <a:rPr lang="tr-TR" dirty="0" err="1"/>
              <a:t>Cases</a:t>
            </a:r>
            <a:r>
              <a:rPr lang="tr-TR" dirty="0"/>
              <a:t>: </a:t>
            </a:r>
            <a:r>
              <a:rPr lang="tr-TR" dirty="0" err="1"/>
              <a:t>Contracts</a:t>
            </a:r>
            <a:r>
              <a:rPr lang="tr-TR" dirty="0"/>
              <a:t>, </a:t>
            </a:r>
            <a:r>
              <a:rPr lang="tr-TR" dirty="0" err="1"/>
              <a:t>Agreements</a:t>
            </a:r>
            <a:endParaRPr lang="tr-TR"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457642" y="1424609"/>
            <a:ext cx="7233478" cy="4732476"/>
          </a:xfrm>
        </p:spPr>
        <p:txBody>
          <a:bodyPr>
            <a:normAutofit/>
          </a:bodyPr>
          <a:lstStyle/>
          <a:p>
            <a:pPr algn="l">
              <a:buFont typeface="+mj-lt"/>
              <a:buAutoNum type="arabicPeriod"/>
            </a:pPr>
            <a:r>
              <a:rPr lang="en-GB" sz="1800" b="1" i="0" dirty="0">
                <a:solidFill>
                  <a:srgbClr val="0D0D0D"/>
                </a:solidFill>
                <a:effectLst/>
                <a:highlight>
                  <a:srgbClr val="FFFFFF"/>
                </a:highlight>
                <a:latin typeface="Söhne"/>
              </a:rPr>
              <a:t>Automated Contract Execution:</a:t>
            </a:r>
            <a:r>
              <a:rPr lang="en-GB" sz="1800" b="0" i="0" dirty="0">
                <a:solidFill>
                  <a:srgbClr val="0D0D0D"/>
                </a:solidFill>
                <a:effectLst/>
                <a:highlight>
                  <a:srgbClr val="FFFFFF"/>
                </a:highlight>
                <a:latin typeface="Söhne"/>
              </a:rPr>
              <a:t> Smart contracts can automate the </a:t>
            </a:r>
            <a:r>
              <a:rPr lang="en-GB" sz="1800" b="0" i="0" dirty="0" err="1">
                <a:solidFill>
                  <a:srgbClr val="0D0D0D"/>
                </a:solidFill>
                <a:effectLst/>
                <a:highlight>
                  <a:srgbClr val="FFFFFF"/>
                </a:highlight>
                <a:latin typeface="Söhne"/>
              </a:rPr>
              <a:t>fulfillment</a:t>
            </a:r>
            <a:r>
              <a:rPr lang="en-GB" sz="1800" b="0" i="0" dirty="0">
                <a:solidFill>
                  <a:srgbClr val="0D0D0D"/>
                </a:solidFill>
                <a:effectLst/>
                <a:highlight>
                  <a:srgbClr val="FFFFFF"/>
                </a:highlight>
                <a:latin typeface="Söhne"/>
              </a:rPr>
              <a:t> of specific conditions. For example, they can ensure payments are made automatically when certain dates or conditions are met.</a:t>
            </a:r>
            <a:endParaRPr lang="tr-TR" sz="1800" b="0" i="0" dirty="0">
              <a:solidFill>
                <a:srgbClr val="0D0D0D"/>
              </a:solidFill>
              <a:effectLst/>
              <a:highlight>
                <a:srgbClr val="FFFFFF"/>
              </a:highlight>
              <a:latin typeface="Söhne"/>
            </a:endParaRPr>
          </a:p>
          <a:p>
            <a:pPr algn="l">
              <a:buFont typeface="+mj-lt"/>
              <a:buAutoNum type="arabicPeriod"/>
            </a:pPr>
            <a:endParaRPr lang="en-GB" sz="1800" b="0" i="0" dirty="0">
              <a:solidFill>
                <a:srgbClr val="0D0D0D"/>
              </a:solidFill>
              <a:effectLst/>
              <a:highlight>
                <a:srgbClr val="FFFFFF"/>
              </a:highlight>
              <a:latin typeface="Söhne"/>
            </a:endParaRPr>
          </a:p>
          <a:p>
            <a:pPr algn="l">
              <a:buFont typeface="+mj-lt"/>
              <a:buAutoNum type="arabicPeriod"/>
            </a:pPr>
            <a:r>
              <a:rPr lang="en-GB" sz="1800" b="1" i="0" dirty="0">
                <a:solidFill>
                  <a:srgbClr val="0D0D0D"/>
                </a:solidFill>
                <a:effectLst/>
                <a:highlight>
                  <a:srgbClr val="FFFFFF"/>
                </a:highlight>
                <a:latin typeface="Söhne"/>
              </a:rPr>
              <a:t>Payment Contracts:</a:t>
            </a:r>
            <a:r>
              <a:rPr lang="en-GB" sz="1800" b="0" i="0" dirty="0">
                <a:solidFill>
                  <a:srgbClr val="0D0D0D"/>
                </a:solidFill>
                <a:effectLst/>
                <a:highlight>
                  <a:srgbClr val="FFFFFF"/>
                </a:highlight>
                <a:latin typeface="Söhne"/>
              </a:rPr>
              <a:t> They can automate payments for specific transactions or services. These payments can occur automatically when conditions are met.</a:t>
            </a:r>
            <a:endParaRPr lang="tr-TR" sz="1800" b="0" i="0" dirty="0">
              <a:solidFill>
                <a:srgbClr val="0D0D0D"/>
              </a:solidFill>
              <a:effectLst/>
              <a:highlight>
                <a:srgbClr val="FFFFFF"/>
              </a:highlight>
              <a:latin typeface="Söhne"/>
            </a:endParaRPr>
          </a:p>
          <a:p>
            <a:pPr algn="l">
              <a:buFont typeface="+mj-lt"/>
              <a:buAutoNum type="arabicPeriod"/>
            </a:pPr>
            <a:endParaRPr lang="en-GB" sz="1800" b="0" i="0" dirty="0">
              <a:solidFill>
                <a:srgbClr val="0D0D0D"/>
              </a:solidFill>
              <a:effectLst/>
              <a:highlight>
                <a:srgbClr val="FFFFFF"/>
              </a:highlight>
              <a:latin typeface="Söhne"/>
            </a:endParaRPr>
          </a:p>
          <a:p>
            <a:pPr algn="l">
              <a:buFont typeface="+mj-lt"/>
              <a:buAutoNum type="arabicPeriod"/>
            </a:pPr>
            <a:r>
              <a:rPr lang="en-GB" sz="1800" b="1" i="0" dirty="0">
                <a:solidFill>
                  <a:srgbClr val="0D0D0D"/>
                </a:solidFill>
                <a:effectLst/>
                <a:highlight>
                  <a:srgbClr val="FFFFFF"/>
                </a:highlight>
                <a:latin typeface="Söhne"/>
              </a:rPr>
              <a:t>Tenant-Landlord Agreements:</a:t>
            </a:r>
            <a:r>
              <a:rPr lang="en-GB" sz="1800" b="0" i="0" dirty="0">
                <a:solidFill>
                  <a:srgbClr val="0D0D0D"/>
                </a:solidFill>
                <a:effectLst/>
                <a:highlight>
                  <a:srgbClr val="FFFFFF"/>
                </a:highlight>
                <a:latin typeface="Söhne"/>
              </a:rPr>
              <a:t> In tenant-landlord relationships, smart contracts can automate rent payments, track lease durations, and manage renewal or termination processes as needed.</a:t>
            </a:r>
          </a:p>
          <a:p>
            <a:endParaRPr lang="tr-TR" sz="16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59</a:t>
            </a:fld>
            <a:endParaRPr lang="tr-TR" dirty="0"/>
          </a:p>
        </p:txBody>
      </p:sp>
      <p:pic>
        <p:nvPicPr>
          <p:cNvPr id="33794" name="Picture 2" descr="Smart contracts. All about cryptocurrency - BitcoinWiki">
            <a:extLst>
              <a:ext uri="{FF2B5EF4-FFF2-40B4-BE49-F238E27FC236}">
                <a16:creationId xmlns:a16="http://schemas.microsoft.com/office/drawing/2014/main" id="{1AC00B1C-0463-4818-F449-A1F3A7C6D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5276" y="1026317"/>
            <a:ext cx="2933700" cy="1562100"/>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Governments Add Cash Payment Option for Digital Services">
            <a:extLst>
              <a:ext uri="{FF2B5EF4-FFF2-40B4-BE49-F238E27FC236}">
                <a16:creationId xmlns:a16="http://schemas.microsoft.com/office/drawing/2014/main" id="{B3C18535-B24C-1A79-B5BC-49B304B56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170" y="2771457"/>
            <a:ext cx="2705560" cy="1315085"/>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Which are the Landlord and Tenant Property Responsibilities? - Basso Real  Estate">
            <a:extLst>
              <a:ext uri="{FF2B5EF4-FFF2-40B4-BE49-F238E27FC236}">
                <a16:creationId xmlns:a16="http://schemas.microsoft.com/office/drawing/2014/main" id="{F977B9C2-2949-1CCE-9E41-5149EC489F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4170" y="4452623"/>
            <a:ext cx="2772727" cy="1596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640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FBF67D-B4C3-4A59-86D6-A16F5A1E58E8}"/>
              </a:ext>
            </a:extLst>
          </p:cNvPr>
          <p:cNvSpPr>
            <a:spLocks noGrp="1"/>
          </p:cNvSpPr>
          <p:nvPr>
            <p:ph type="title"/>
          </p:nvPr>
        </p:nvSpPr>
        <p:spPr>
          <a:xfrm>
            <a:off x="838199" y="365126"/>
            <a:ext cx="10806113" cy="801066"/>
          </a:xfrm>
        </p:spPr>
        <p:txBody>
          <a:bodyPr>
            <a:normAutofit/>
          </a:bodyPr>
          <a:lstStyle/>
          <a:p>
            <a:r>
              <a:rPr lang="en-GB" dirty="0"/>
              <a:t>Smart Contract Platforms</a:t>
            </a:r>
            <a:r>
              <a:rPr lang="tr-TR" dirty="0"/>
              <a:t> - </a:t>
            </a:r>
            <a:r>
              <a:rPr lang="tr-TR" dirty="0" err="1"/>
              <a:t>Ethereum</a:t>
            </a:r>
            <a:endParaRPr lang="tr-TR" dirty="0"/>
          </a:p>
        </p:txBody>
      </p:sp>
      <p:sp>
        <p:nvSpPr>
          <p:cNvPr id="3" name="İçerik Yer Tutucusu 2">
            <a:extLst>
              <a:ext uri="{FF2B5EF4-FFF2-40B4-BE49-F238E27FC236}">
                <a16:creationId xmlns:a16="http://schemas.microsoft.com/office/drawing/2014/main" id="{5BAF1E1B-4DE7-4B1F-8765-A986392F4561}"/>
              </a:ext>
            </a:extLst>
          </p:cNvPr>
          <p:cNvSpPr>
            <a:spLocks noGrp="1"/>
          </p:cNvSpPr>
          <p:nvPr>
            <p:ph idx="1"/>
          </p:nvPr>
        </p:nvSpPr>
        <p:spPr>
          <a:xfrm>
            <a:off x="838199" y="1166192"/>
            <a:ext cx="8346858" cy="4732476"/>
          </a:xfrm>
        </p:spPr>
        <p:txBody>
          <a:bodyPr>
            <a:normAutofit/>
          </a:bodyPr>
          <a:lstStyle/>
          <a:p>
            <a:pPr marL="0" indent="0">
              <a:buNone/>
            </a:pPr>
            <a:r>
              <a:rPr lang="en-GB" sz="2200" b="0" i="0" dirty="0">
                <a:solidFill>
                  <a:srgbClr val="0D0D0D"/>
                </a:solidFill>
                <a:effectLst/>
                <a:highlight>
                  <a:srgbClr val="FFFFFF"/>
                </a:highlight>
                <a:latin typeface="Söhne"/>
              </a:rPr>
              <a:t>Ethereum is a blockchain platform that enables developers to build and deploy smart contracts and </a:t>
            </a:r>
            <a:r>
              <a:rPr lang="en-GB" sz="2200" b="0" i="0" dirty="0" err="1">
                <a:solidFill>
                  <a:srgbClr val="0D0D0D"/>
                </a:solidFill>
                <a:effectLst/>
                <a:highlight>
                  <a:srgbClr val="FFFFFF"/>
                </a:highlight>
                <a:latin typeface="Söhne"/>
              </a:rPr>
              <a:t>dApps</a:t>
            </a:r>
            <a:r>
              <a:rPr lang="en-GB" sz="2200" b="0" i="0" dirty="0">
                <a:solidFill>
                  <a:srgbClr val="0D0D0D"/>
                </a:solidFill>
                <a:effectLst/>
                <a:highlight>
                  <a:srgbClr val="FFFFFF"/>
                </a:highlight>
                <a:latin typeface="Söhne"/>
              </a:rPr>
              <a:t>. It introduced the concept of a Turing-complete scripting language (Solidity) for writing smart contracts, allowing for complex logic and functionality.</a:t>
            </a:r>
            <a:endParaRPr lang="tr-TR" sz="2200" b="0" i="0" dirty="0">
              <a:solidFill>
                <a:srgbClr val="0D0D0D"/>
              </a:solidFill>
              <a:effectLst/>
              <a:highlight>
                <a:srgbClr val="FFFFFF"/>
              </a:highlight>
              <a:latin typeface="Söhne"/>
            </a:endParaRPr>
          </a:p>
          <a:p>
            <a:pPr marL="0" indent="0">
              <a:buNone/>
            </a:pPr>
            <a:r>
              <a:rPr lang="en-GB" sz="2200" b="1" i="0" dirty="0">
                <a:solidFill>
                  <a:srgbClr val="0D0D0D"/>
                </a:solidFill>
                <a:effectLst/>
                <a:highlight>
                  <a:srgbClr val="FFFFFF"/>
                </a:highlight>
                <a:latin typeface="Söhne"/>
              </a:rPr>
              <a:t>Smart Contract Deployment:</a:t>
            </a:r>
            <a:r>
              <a:rPr lang="en-GB" sz="2200" b="0" i="0" dirty="0">
                <a:solidFill>
                  <a:srgbClr val="0D0D0D"/>
                </a:solidFill>
                <a:effectLst/>
                <a:highlight>
                  <a:srgbClr val="FFFFFF"/>
                </a:highlight>
                <a:latin typeface="Söhne"/>
              </a:rPr>
              <a:t> Platforms like Ethereum provide the infrastructure for deploying smart contracts on the blockchain. Developers can deploy their contracts using tools like Remix (an online Solidity IDE) or Truffle (a development framework).</a:t>
            </a:r>
            <a:endParaRPr lang="tr-TR" sz="2200" dirty="0">
              <a:solidFill>
                <a:srgbClr val="0D0D0D"/>
              </a:solidFill>
              <a:highlight>
                <a:srgbClr val="FFFFFF"/>
              </a:highlight>
              <a:latin typeface="Söhne"/>
            </a:endParaRPr>
          </a:p>
          <a:p>
            <a:pPr marL="0" indent="0">
              <a:buNone/>
            </a:pPr>
            <a:r>
              <a:rPr lang="en-GB" sz="2200" b="1" i="0" dirty="0">
                <a:solidFill>
                  <a:srgbClr val="0D0D0D"/>
                </a:solidFill>
                <a:effectLst/>
                <a:highlight>
                  <a:srgbClr val="FFFFFF"/>
                </a:highlight>
                <a:latin typeface="Söhne"/>
              </a:rPr>
              <a:t>Blockchain Integration:</a:t>
            </a:r>
            <a:r>
              <a:rPr lang="en-GB" sz="2200" b="0" i="0" dirty="0">
                <a:solidFill>
                  <a:srgbClr val="0D0D0D"/>
                </a:solidFill>
                <a:effectLst/>
                <a:highlight>
                  <a:srgbClr val="FFFFFF"/>
                </a:highlight>
                <a:latin typeface="Söhne"/>
              </a:rPr>
              <a:t> Smart contract platforms are integrated with blockchain technology, which ensures decentralized and secure execution of contracts. Ethereum, for instance, uses a consensus mechanism called Proof of Work (</a:t>
            </a:r>
            <a:r>
              <a:rPr lang="en-GB" sz="2200" b="0" i="0" dirty="0" err="1">
                <a:solidFill>
                  <a:srgbClr val="0D0D0D"/>
                </a:solidFill>
                <a:effectLst/>
                <a:highlight>
                  <a:srgbClr val="FFFFFF"/>
                </a:highlight>
                <a:latin typeface="Söhne"/>
              </a:rPr>
              <a:t>PoW</a:t>
            </a:r>
            <a:r>
              <a:rPr lang="en-GB" sz="2200" b="0" i="0" dirty="0">
                <a:solidFill>
                  <a:srgbClr val="0D0D0D"/>
                </a:solidFill>
                <a:effectLst/>
                <a:highlight>
                  <a:srgbClr val="FFFFFF"/>
                </a:highlight>
                <a:latin typeface="Söhne"/>
              </a:rPr>
              <a:t>) (transitioning to Proof of Stake with Ethereum 2.0) to validate transactions and execute smart contract code.</a:t>
            </a:r>
            <a:r>
              <a:rPr lang="tr-TR" sz="2200" b="0" i="0" dirty="0">
                <a:solidFill>
                  <a:srgbClr val="0D0D0D"/>
                </a:solidFill>
                <a:effectLst/>
                <a:highlight>
                  <a:srgbClr val="FFFFFF"/>
                </a:highlight>
                <a:latin typeface="Söhne"/>
              </a:rPr>
              <a:t> 	</a:t>
            </a:r>
            <a:endParaRPr lang="tr-TR" sz="2200" dirty="0"/>
          </a:p>
        </p:txBody>
      </p:sp>
      <p:sp>
        <p:nvSpPr>
          <p:cNvPr id="5" name="Slayt Numarası Yer Tutucusu 4">
            <a:extLst>
              <a:ext uri="{FF2B5EF4-FFF2-40B4-BE49-F238E27FC236}">
                <a16:creationId xmlns:a16="http://schemas.microsoft.com/office/drawing/2014/main" id="{06F1EE3C-3CA6-4EA9-86DF-A16443EEF388}"/>
              </a:ext>
            </a:extLst>
          </p:cNvPr>
          <p:cNvSpPr>
            <a:spLocks noGrp="1"/>
          </p:cNvSpPr>
          <p:nvPr>
            <p:ph type="sldNum" sz="quarter" idx="12"/>
          </p:nvPr>
        </p:nvSpPr>
        <p:spPr/>
        <p:txBody>
          <a:bodyPr/>
          <a:lstStyle/>
          <a:p>
            <a:fld id="{2926B2C5-729E-49C2-AB30-FB04D85775A3}" type="slidenum">
              <a:rPr lang="tr-TR" smtClean="0"/>
              <a:t>6</a:t>
            </a:fld>
            <a:endParaRPr lang="tr-TR" dirty="0"/>
          </a:p>
        </p:txBody>
      </p:sp>
      <p:pic>
        <p:nvPicPr>
          <p:cNvPr id="4" name="Resim 3" descr="üçgen, tasarım, sanat içeren bir resim&#10;&#10;Açıklama otomatik olarak oluşturuldu">
            <a:extLst>
              <a:ext uri="{FF2B5EF4-FFF2-40B4-BE49-F238E27FC236}">
                <a16:creationId xmlns:a16="http://schemas.microsoft.com/office/drawing/2014/main" id="{4FD51C7E-E4AA-1C88-00A2-0FE1D0DAD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5677" y="1806233"/>
            <a:ext cx="1992009" cy="3245533"/>
          </a:xfrm>
          <a:prstGeom prst="rect">
            <a:avLst/>
          </a:prstGeom>
        </p:spPr>
      </p:pic>
    </p:spTree>
    <p:extLst>
      <p:ext uri="{BB962C8B-B14F-4D97-AF65-F5344CB8AC3E}">
        <p14:creationId xmlns:p14="http://schemas.microsoft.com/office/powerpoint/2010/main" val="41451681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a:xfrm>
            <a:off x="0" y="365126"/>
            <a:ext cx="11353800" cy="801066"/>
          </a:xfrm>
        </p:spPr>
        <p:txBody>
          <a:bodyPr>
            <a:normAutofit fontScale="90000"/>
          </a:bodyPr>
          <a:lstStyle/>
          <a:p>
            <a:r>
              <a:rPr lang="en-GB" dirty="0"/>
              <a:t>Smart Contracts for Automated Legal Agreements</a:t>
            </a:r>
            <a:r>
              <a:rPr lang="tr-TR" dirty="0"/>
              <a:t> - </a:t>
            </a:r>
            <a:r>
              <a:rPr lang="tr-TR" dirty="0" err="1"/>
              <a:t>Use</a:t>
            </a:r>
            <a:r>
              <a:rPr lang="tr-TR" dirty="0"/>
              <a:t> </a:t>
            </a:r>
            <a:r>
              <a:rPr lang="tr-TR" dirty="0" err="1"/>
              <a:t>Cases</a:t>
            </a:r>
            <a:r>
              <a:rPr lang="tr-TR" dirty="0"/>
              <a:t>: </a:t>
            </a:r>
            <a:r>
              <a:rPr lang="tr-TR" dirty="0" err="1"/>
              <a:t>Contracts</a:t>
            </a:r>
            <a:r>
              <a:rPr lang="tr-TR" dirty="0"/>
              <a:t>, </a:t>
            </a:r>
            <a:r>
              <a:rPr lang="tr-TR" dirty="0" err="1"/>
              <a:t>Agreements</a:t>
            </a:r>
            <a:endParaRPr lang="tr-TR"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990600" y="1444487"/>
            <a:ext cx="6040120" cy="4732476"/>
          </a:xfrm>
        </p:spPr>
        <p:txBody>
          <a:bodyPr>
            <a:normAutofit/>
          </a:bodyPr>
          <a:lstStyle/>
          <a:p>
            <a:pPr marL="263525" indent="-263525" algn="l">
              <a:buFont typeface="+mj-lt"/>
              <a:buAutoNum type="arabicPeriod" startAt="4"/>
            </a:pPr>
            <a:r>
              <a:rPr lang="en-GB" sz="1800" b="1" i="0" dirty="0">
                <a:solidFill>
                  <a:srgbClr val="0D0D0D"/>
                </a:solidFill>
                <a:effectLst/>
                <a:highlight>
                  <a:srgbClr val="FFFFFF"/>
                </a:highlight>
                <a:latin typeface="Söhne"/>
              </a:rPr>
              <a:t>Supply Chain Contracts:</a:t>
            </a:r>
            <a:r>
              <a:rPr lang="en-GB" sz="1800" b="0" i="0" dirty="0">
                <a:solidFill>
                  <a:srgbClr val="0D0D0D"/>
                </a:solidFill>
                <a:effectLst/>
                <a:highlight>
                  <a:srgbClr val="FFFFFF"/>
                </a:highlight>
                <a:latin typeface="Söhne"/>
              </a:rPr>
              <a:t> In supply chain processes, smart contracts can manage and track deliveries, payment terms, and supplier performance.</a:t>
            </a:r>
            <a:endParaRPr lang="tr-TR" sz="1800" b="0" i="0" dirty="0">
              <a:solidFill>
                <a:srgbClr val="0D0D0D"/>
              </a:solidFill>
              <a:effectLst/>
              <a:highlight>
                <a:srgbClr val="FFFFFF"/>
              </a:highlight>
              <a:latin typeface="Söhne"/>
            </a:endParaRPr>
          </a:p>
          <a:p>
            <a:pPr marL="263525" indent="-263525" algn="l">
              <a:buFont typeface="+mj-lt"/>
              <a:buAutoNum type="arabicPeriod" startAt="4"/>
            </a:pPr>
            <a:endParaRPr lang="en-GB" sz="1800" b="0" i="0" dirty="0">
              <a:solidFill>
                <a:srgbClr val="0D0D0D"/>
              </a:solidFill>
              <a:effectLst/>
              <a:highlight>
                <a:srgbClr val="FFFFFF"/>
              </a:highlight>
              <a:latin typeface="Söhne"/>
            </a:endParaRPr>
          </a:p>
          <a:p>
            <a:pPr algn="l">
              <a:buFont typeface="+mj-lt"/>
              <a:buAutoNum type="arabicPeriod" startAt="4"/>
            </a:pPr>
            <a:r>
              <a:rPr lang="en-GB" sz="1800" b="1" i="0" dirty="0">
                <a:solidFill>
                  <a:srgbClr val="0D0D0D"/>
                </a:solidFill>
                <a:effectLst/>
                <a:highlight>
                  <a:srgbClr val="FFFFFF"/>
                </a:highlight>
                <a:latin typeface="Söhne"/>
              </a:rPr>
              <a:t>Insurance Contracts:</a:t>
            </a:r>
            <a:r>
              <a:rPr lang="en-GB" sz="1800" b="0" i="0" dirty="0">
                <a:solidFill>
                  <a:srgbClr val="0D0D0D"/>
                </a:solidFill>
                <a:effectLst/>
                <a:highlight>
                  <a:srgbClr val="FFFFFF"/>
                </a:highlight>
                <a:latin typeface="Söhne"/>
              </a:rPr>
              <a:t> In the insurance sector, smart contracts can facilitate automatic payments in case of claims, track policy conditions, and verify requested documents.</a:t>
            </a:r>
            <a:endParaRPr lang="tr-TR" sz="1800" b="0" i="0" dirty="0">
              <a:solidFill>
                <a:srgbClr val="0D0D0D"/>
              </a:solidFill>
              <a:effectLst/>
              <a:highlight>
                <a:srgbClr val="FFFFFF"/>
              </a:highlight>
              <a:latin typeface="Söhne"/>
            </a:endParaRPr>
          </a:p>
          <a:p>
            <a:pPr algn="l">
              <a:buFont typeface="+mj-lt"/>
              <a:buAutoNum type="arabicPeriod" startAt="4"/>
            </a:pPr>
            <a:endParaRPr lang="en-GB" sz="1800" b="0" i="0" dirty="0">
              <a:solidFill>
                <a:srgbClr val="0D0D0D"/>
              </a:solidFill>
              <a:effectLst/>
              <a:highlight>
                <a:srgbClr val="FFFFFF"/>
              </a:highlight>
              <a:latin typeface="Söhne"/>
            </a:endParaRPr>
          </a:p>
          <a:p>
            <a:pPr algn="l">
              <a:buFont typeface="+mj-lt"/>
              <a:buAutoNum type="arabicPeriod" startAt="4"/>
            </a:pPr>
            <a:r>
              <a:rPr lang="en-GB" sz="1800" b="1" i="0" dirty="0">
                <a:solidFill>
                  <a:srgbClr val="0D0D0D"/>
                </a:solidFill>
                <a:effectLst/>
                <a:highlight>
                  <a:srgbClr val="FFFFFF"/>
                </a:highlight>
                <a:latin typeface="Söhne"/>
              </a:rPr>
              <a:t>License Agreements:</a:t>
            </a:r>
            <a:r>
              <a:rPr lang="en-GB" sz="1800" b="0" i="0" dirty="0">
                <a:solidFill>
                  <a:srgbClr val="0D0D0D"/>
                </a:solidFill>
                <a:effectLst/>
                <a:highlight>
                  <a:srgbClr val="FFFFFF"/>
                </a:highlight>
                <a:latin typeface="Söhne"/>
              </a:rPr>
              <a:t> For software or digital content licenses, smart contracts can manage usage rights, track license durations, and ensure compliance with licensing terms.</a:t>
            </a:r>
          </a:p>
          <a:p>
            <a:endParaRPr lang="tr-TR" sz="18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60</a:t>
            </a:fld>
            <a:endParaRPr lang="tr-TR" dirty="0"/>
          </a:p>
        </p:txBody>
      </p:sp>
      <p:pic>
        <p:nvPicPr>
          <p:cNvPr id="5" name="Picture 6" descr="The Role of Trade Agreements in Strengthening Global Supply Chains - Evans  Distribution Systems">
            <a:extLst>
              <a:ext uri="{FF2B5EF4-FFF2-40B4-BE49-F238E27FC236}">
                <a16:creationId xmlns:a16="http://schemas.microsoft.com/office/drawing/2014/main" id="{F422E155-6156-A9C2-39F5-A386E7F02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4768" y="1386730"/>
            <a:ext cx="2152752" cy="1160104"/>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Are You Paying for More Insurance Than You Need?">
            <a:extLst>
              <a:ext uri="{FF2B5EF4-FFF2-40B4-BE49-F238E27FC236}">
                <a16:creationId xmlns:a16="http://schemas.microsoft.com/office/drawing/2014/main" id="{5883AD86-7B61-DCC2-D28C-E163090A86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4768" y="3074279"/>
            <a:ext cx="2152752" cy="1236888"/>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New license types and models effective from 12/03/2019 - GeoLogismiki">
            <a:extLst>
              <a:ext uri="{FF2B5EF4-FFF2-40B4-BE49-F238E27FC236}">
                <a16:creationId xmlns:a16="http://schemas.microsoft.com/office/drawing/2014/main" id="{6B50E05A-AD26-724C-7922-7111A96FDA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44" y="4410834"/>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797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p:txBody>
          <a:bodyPr>
            <a:noAutofit/>
          </a:bodyPr>
          <a:lstStyle/>
          <a:p>
            <a:r>
              <a:rPr lang="en-GB" sz="3200" dirty="0"/>
              <a:t>Smart Contracts for Automated Legal Agreements</a:t>
            </a:r>
            <a:r>
              <a:rPr lang="tr-TR" sz="3200" dirty="0"/>
              <a:t>-Smart </a:t>
            </a:r>
            <a:r>
              <a:rPr lang="tr-TR" sz="3200" dirty="0" err="1"/>
              <a:t>Contract</a:t>
            </a:r>
            <a:r>
              <a:rPr lang="tr-TR" sz="3200" dirty="0"/>
              <a:t> Templates</a:t>
            </a:r>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p:txBody>
          <a:bodyPr>
            <a:normAutofit fontScale="25000" lnSpcReduction="20000"/>
          </a:bodyPr>
          <a:lstStyle/>
          <a:p>
            <a:r>
              <a:rPr lang="tr-TR" dirty="0"/>
              <a:t>// SPDX-License-</a:t>
            </a:r>
            <a:r>
              <a:rPr lang="tr-TR" dirty="0" err="1"/>
              <a:t>Identifier</a:t>
            </a:r>
            <a:r>
              <a:rPr lang="tr-TR" dirty="0"/>
              <a:t>: MIT</a:t>
            </a:r>
          </a:p>
          <a:p>
            <a:r>
              <a:rPr lang="tr-TR" dirty="0"/>
              <a:t>pragma </a:t>
            </a:r>
            <a:r>
              <a:rPr lang="tr-TR" dirty="0" err="1"/>
              <a:t>solidity</a:t>
            </a:r>
            <a:r>
              <a:rPr lang="tr-TR" dirty="0"/>
              <a:t> ^0.8.0;</a:t>
            </a:r>
          </a:p>
          <a:p>
            <a:endParaRPr lang="tr-TR" dirty="0"/>
          </a:p>
          <a:p>
            <a:r>
              <a:rPr lang="tr-TR" dirty="0" err="1"/>
              <a:t>contract</a:t>
            </a:r>
            <a:r>
              <a:rPr lang="tr-TR" dirty="0"/>
              <a:t> </a:t>
            </a:r>
            <a:r>
              <a:rPr lang="tr-TR" dirty="0" err="1"/>
              <a:t>SimpleSmartContractTemplate</a:t>
            </a:r>
            <a:r>
              <a:rPr lang="tr-TR" dirty="0"/>
              <a:t> {</a:t>
            </a:r>
          </a:p>
          <a:p>
            <a:r>
              <a:rPr lang="tr-TR" dirty="0"/>
              <a:t>    </a:t>
            </a:r>
            <a:r>
              <a:rPr lang="tr-TR" dirty="0" err="1"/>
              <a:t>address</a:t>
            </a:r>
            <a:r>
              <a:rPr lang="tr-TR" dirty="0"/>
              <a:t> </a:t>
            </a:r>
            <a:r>
              <a:rPr lang="tr-TR" dirty="0" err="1"/>
              <a:t>public</a:t>
            </a:r>
            <a:r>
              <a:rPr lang="tr-TR" dirty="0"/>
              <a:t> </a:t>
            </a:r>
            <a:r>
              <a:rPr lang="tr-TR" dirty="0" err="1"/>
              <a:t>owner</a:t>
            </a:r>
            <a:r>
              <a:rPr lang="tr-TR" dirty="0"/>
              <a:t>;</a:t>
            </a:r>
          </a:p>
          <a:p>
            <a:r>
              <a:rPr lang="tr-TR" dirty="0"/>
              <a:t>    uint256 </a:t>
            </a:r>
            <a:r>
              <a:rPr lang="tr-TR" dirty="0" err="1"/>
              <a:t>public</a:t>
            </a:r>
            <a:r>
              <a:rPr lang="tr-TR" dirty="0"/>
              <a:t> data;</a:t>
            </a:r>
          </a:p>
          <a:p>
            <a:endParaRPr lang="tr-TR" dirty="0"/>
          </a:p>
          <a:p>
            <a:r>
              <a:rPr lang="tr-TR" dirty="0"/>
              <a:t>    </a:t>
            </a:r>
            <a:r>
              <a:rPr lang="tr-TR" dirty="0" err="1"/>
              <a:t>event</a:t>
            </a:r>
            <a:r>
              <a:rPr lang="tr-TR" dirty="0"/>
              <a:t> </a:t>
            </a:r>
            <a:r>
              <a:rPr lang="tr-TR" dirty="0" err="1"/>
              <a:t>DataUpdated</a:t>
            </a:r>
            <a:r>
              <a:rPr lang="tr-TR" dirty="0"/>
              <a:t>(uint256 </a:t>
            </a:r>
            <a:r>
              <a:rPr lang="tr-TR" dirty="0" err="1"/>
              <a:t>newValue</a:t>
            </a:r>
            <a:r>
              <a:rPr lang="tr-TR" dirty="0"/>
              <a:t>);</a:t>
            </a:r>
          </a:p>
          <a:p>
            <a:endParaRPr lang="tr-TR" dirty="0"/>
          </a:p>
          <a:p>
            <a:r>
              <a:rPr lang="tr-TR" dirty="0"/>
              <a:t>    </a:t>
            </a:r>
            <a:r>
              <a:rPr lang="tr-TR" dirty="0" err="1"/>
              <a:t>constructor</a:t>
            </a:r>
            <a:r>
              <a:rPr lang="tr-TR" dirty="0"/>
              <a:t>() {</a:t>
            </a:r>
          </a:p>
          <a:p>
            <a:r>
              <a:rPr lang="tr-TR" dirty="0"/>
              <a:t>        </a:t>
            </a:r>
            <a:r>
              <a:rPr lang="tr-TR" dirty="0" err="1"/>
              <a:t>owner</a:t>
            </a:r>
            <a:r>
              <a:rPr lang="tr-TR" dirty="0"/>
              <a:t> = </a:t>
            </a:r>
            <a:r>
              <a:rPr lang="tr-TR" dirty="0" err="1"/>
              <a:t>msg.sender</a:t>
            </a:r>
            <a:r>
              <a:rPr lang="tr-TR" dirty="0"/>
              <a:t>;</a:t>
            </a:r>
          </a:p>
          <a:p>
            <a:r>
              <a:rPr lang="tr-TR" dirty="0"/>
              <a:t>        data = 0;</a:t>
            </a:r>
          </a:p>
          <a:p>
            <a:r>
              <a:rPr lang="tr-TR" dirty="0"/>
              <a:t>    }</a:t>
            </a:r>
          </a:p>
          <a:p>
            <a:endParaRPr lang="tr-TR" dirty="0"/>
          </a:p>
          <a:p>
            <a:r>
              <a:rPr lang="tr-TR" dirty="0"/>
              <a:t>    </a:t>
            </a:r>
            <a:r>
              <a:rPr lang="tr-TR" dirty="0" err="1"/>
              <a:t>function</a:t>
            </a:r>
            <a:r>
              <a:rPr lang="tr-TR" dirty="0"/>
              <a:t> </a:t>
            </a:r>
            <a:r>
              <a:rPr lang="tr-TR" dirty="0" err="1"/>
              <a:t>setData</a:t>
            </a:r>
            <a:r>
              <a:rPr lang="tr-TR" dirty="0"/>
              <a:t>(uint256 _</a:t>
            </a:r>
            <a:r>
              <a:rPr lang="tr-TR" dirty="0" err="1"/>
              <a:t>value</a:t>
            </a:r>
            <a:r>
              <a:rPr lang="tr-TR" dirty="0"/>
              <a:t>) </a:t>
            </a:r>
            <a:r>
              <a:rPr lang="tr-TR" dirty="0" err="1"/>
              <a:t>public</a:t>
            </a:r>
            <a:r>
              <a:rPr lang="tr-TR" dirty="0"/>
              <a:t> {</a:t>
            </a:r>
          </a:p>
          <a:p>
            <a:r>
              <a:rPr lang="tr-TR" dirty="0"/>
              <a:t>        </a:t>
            </a:r>
            <a:r>
              <a:rPr lang="tr-TR" dirty="0" err="1"/>
              <a:t>require</a:t>
            </a:r>
            <a:r>
              <a:rPr lang="tr-TR" dirty="0"/>
              <a:t>(</a:t>
            </a:r>
            <a:r>
              <a:rPr lang="tr-TR" dirty="0" err="1"/>
              <a:t>msg.sender</a:t>
            </a:r>
            <a:r>
              <a:rPr lang="tr-TR" dirty="0"/>
              <a:t> == </a:t>
            </a:r>
            <a:r>
              <a:rPr lang="tr-TR" dirty="0" err="1"/>
              <a:t>owner</a:t>
            </a:r>
            <a:r>
              <a:rPr lang="tr-TR" dirty="0"/>
              <a:t>, "</a:t>
            </a:r>
            <a:r>
              <a:rPr lang="tr-TR" dirty="0" err="1"/>
              <a:t>Only</a:t>
            </a:r>
            <a:r>
              <a:rPr lang="tr-TR" dirty="0"/>
              <a:t> </a:t>
            </a:r>
            <a:r>
              <a:rPr lang="tr-TR" dirty="0" err="1"/>
              <a:t>the</a:t>
            </a:r>
            <a:r>
              <a:rPr lang="tr-TR" dirty="0"/>
              <a:t> </a:t>
            </a:r>
            <a:r>
              <a:rPr lang="tr-TR" dirty="0" err="1"/>
              <a:t>owner</a:t>
            </a:r>
            <a:r>
              <a:rPr lang="tr-TR" dirty="0"/>
              <a:t> can set data");</a:t>
            </a:r>
          </a:p>
          <a:p>
            <a:r>
              <a:rPr lang="tr-TR" dirty="0"/>
              <a:t>        data = _</a:t>
            </a:r>
            <a:r>
              <a:rPr lang="tr-TR" dirty="0" err="1"/>
              <a:t>value</a:t>
            </a:r>
            <a:r>
              <a:rPr lang="tr-TR" dirty="0"/>
              <a:t>;</a:t>
            </a:r>
          </a:p>
          <a:p>
            <a:r>
              <a:rPr lang="tr-TR" dirty="0"/>
              <a:t>        </a:t>
            </a:r>
            <a:r>
              <a:rPr lang="tr-TR" dirty="0" err="1"/>
              <a:t>emit</a:t>
            </a:r>
            <a:r>
              <a:rPr lang="tr-TR" dirty="0"/>
              <a:t> </a:t>
            </a:r>
            <a:r>
              <a:rPr lang="tr-TR" dirty="0" err="1"/>
              <a:t>DataUpdated</a:t>
            </a:r>
            <a:r>
              <a:rPr lang="tr-TR" dirty="0"/>
              <a:t>(_</a:t>
            </a:r>
            <a:r>
              <a:rPr lang="tr-TR" dirty="0" err="1"/>
              <a:t>value</a:t>
            </a:r>
            <a:r>
              <a:rPr lang="tr-TR" dirty="0"/>
              <a:t>);</a:t>
            </a:r>
          </a:p>
          <a:p>
            <a:r>
              <a:rPr lang="tr-TR" dirty="0"/>
              <a:t>    }</a:t>
            </a:r>
          </a:p>
          <a:p>
            <a:endParaRPr lang="tr-TR" dirty="0"/>
          </a:p>
          <a:p>
            <a:r>
              <a:rPr lang="tr-TR" dirty="0"/>
              <a:t>    </a:t>
            </a:r>
            <a:r>
              <a:rPr lang="tr-TR" dirty="0" err="1"/>
              <a:t>function</a:t>
            </a:r>
            <a:r>
              <a:rPr lang="tr-TR" dirty="0"/>
              <a:t> </a:t>
            </a:r>
            <a:r>
              <a:rPr lang="tr-TR" dirty="0" err="1"/>
              <a:t>getData</a:t>
            </a:r>
            <a:r>
              <a:rPr lang="tr-TR" dirty="0"/>
              <a:t>() </a:t>
            </a:r>
            <a:r>
              <a:rPr lang="tr-TR" dirty="0" err="1"/>
              <a:t>public</a:t>
            </a:r>
            <a:r>
              <a:rPr lang="tr-TR" dirty="0"/>
              <a:t> </a:t>
            </a:r>
            <a:r>
              <a:rPr lang="tr-TR" dirty="0" err="1"/>
              <a:t>view</a:t>
            </a:r>
            <a:r>
              <a:rPr lang="tr-TR" dirty="0"/>
              <a:t> </a:t>
            </a:r>
            <a:r>
              <a:rPr lang="tr-TR" dirty="0" err="1"/>
              <a:t>returns</a:t>
            </a:r>
            <a:r>
              <a:rPr lang="tr-TR" dirty="0"/>
              <a:t> (uint256) {</a:t>
            </a:r>
          </a:p>
          <a:p>
            <a:r>
              <a:rPr lang="tr-TR" dirty="0"/>
              <a:t>        </a:t>
            </a:r>
            <a:r>
              <a:rPr lang="tr-TR" dirty="0" err="1"/>
              <a:t>return</a:t>
            </a:r>
            <a:r>
              <a:rPr lang="tr-TR" dirty="0"/>
              <a:t> data;</a:t>
            </a:r>
          </a:p>
          <a:p>
            <a:r>
              <a:rPr lang="tr-TR" dirty="0"/>
              <a:t>    }</a:t>
            </a:r>
          </a:p>
          <a:p>
            <a:r>
              <a:rPr lang="tr-TR" dirty="0"/>
              <a:t>}</a:t>
            </a:r>
          </a:p>
          <a:p>
            <a:endParaRPr lang="tr-TR"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61</a:t>
            </a:fld>
            <a:endParaRPr lang="tr-TR" dirty="0"/>
          </a:p>
        </p:txBody>
      </p:sp>
    </p:spTree>
    <p:extLst>
      <p:ext uri="{BB962C8B-B14F-4D97-AF65-F5344CB8AC3E}">
        <p14:creationId xmlns:p14="http://schemas.microsoft.com/office/powerpoint/2010/main" val="153777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p:txBody>
          <a:bodyPr>
            <a:noAutofit/>
          </a:bodyPr>
          <a:lstStyle/>
          <a:p>
            <a:r>
              <a:rPr lang="en-GB" sz="3200" dirty="0"/>
              <a:t>Smart Contracts for Automated Legal Agreements</a:t>
            </a:r>
            <a:r>
              <a:rPr lang="tr-TR" sz="3200" dirty="0"/>
              <a:t>- Legal </a:t>
            </a:r>
            <a:r>
              <a:rPr lang="tr-TR" sz="3200" dirty="0" err="1"/>
              <a:t>and</a:t>
            </a:r>
            <a:r>
              <a:rPr lang="tr-TR" sz="3200" dirty="0"/>
              <a:t> </a:t>
            </a:r>
            <a:r>
              <a:rPr lang="tr-TR" sz="3200" dirty="0" err="1"/>
              <a:t>Ethical</a:t>
            </a:r>
            <a:r>
              <a:rPr lang="tr-TR" sz="3200" dirty="0"/>
              <a:t> </a:t>
            </a:r>
            <a:r>
              <a:rPr lang="tr-TR" sz="3200" dirty="0" err="1"/>
              <a:t>Considerations</a:t>
            </a:r>
            <a:endParaRPr lang="tr-TR" sz="3200"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838200" y="1444487"/>
            <a:ext cx="7564120" cy="4732476"/>
          </a:xfrm>
        </p:spPr>
        <p:txBody>
          <a:bodyPr>
            <a:normAutofit/>
          </a:bodyPr>
          <a:lstStyle/>
          <a:p>
            <a:pPr marL="0" indent="0" algn="l">
              <a:buNone/>
            </a:pPr>
            <a:r>
              <a:rPr lang="en-GB" sz="1800" b="0" i="0" dirty="0">
                <a:solidFill>
                  <a:srgbClr val="0D0D0D"/>
                </a:solidFill>
                <a:effectLst/>
                <a:highlight>
                  <a:srgbClr val="FFFFFF"/>
                </a:highlight>
                <a:latin typeface="Söhne"/>
              </a:rPr>
              <a:t>Legal and ethical considerations play a crucial role in the development and implementation of smart contracts for automated legal agreements. Here are some key considerations:</a:t>
            </a:r>
          </a:p>
          <a:p>
            <a:pPr algn="l">
              <a:buFont typeface="+mj-lt"/>
              <a:buAutoNum type="arabicPeriod"/>
            </a:pPr>
            <a:r>
              <a:rPr lang="en-GB" sz="1800" b="1" i="0" dirty="0">
                <a:solidFill>
                  <a:srgbClr val="0D0D0D"/>
                </a:solidFill>
                <a:effectLst/>
                <a:highlight>
                  <a:srgbClr val="FFFFFF"/>
                </a:highlight>
                <a:latin typeface="Söhne"/>
              </a:rPr>
              <a:t>Legal Validity:</a:t>
            </a:r>
            <a:r>
              <a:rPr lang="en-GB" sz="1800" b="0" i="0" dirty="0">
                <a:solidFill>
                  <a:srgbClr val="0D0D0D"/>
                </a:solidFill>
                <a:effectLst/>
                <a:highlight>
                  <a:srgbClr val="FFFFFF"/>
                </a:highlight>
                <a:latin typeface="Söhne"/>
              </a:rPr>
              <a:t> Smart contracts must comply with existing legal frameworks and be recognized as legally binding agreements. Ensuring that the terms and conditions of smart contracts are enforceable in courts is essential.</a:t>
            </a:r>
          </a:p>
          <a:p>
            <a:pPr algn="l">
              <a:buFont typeface="+mj-lt"/>
              <a:buAutoNum type="arabicPeriod"/>
            </a:pPr>
            <a:r>
              <a:rPr lang="en-GB" sz="1800" b="1" i="0" dirty="0">
                <a:solidFill>
                  <a:srgbClr val="0D0D0D"/>
                </a:solidFill>
                <a:effectLst/>
                <a:highlight>
                  <a:srgbClr val="FFFFFF"/>
                </a:highlight>
                <a:latin typeface="Söhne"/>
              </a:rPr>
              <a:t>Regulatory Compliance:</a:t>
            </a:r>
            <a:r>
              <a:rPr lang="en-GB" sz="1800" b="0" i="0" dirty="0">
                <a:solidFill>
                  <a:srgbClr val="0D0D0D"/>
                </a:solidFill>
                <a:effectLst/>
                <a:highlight>
                  <a:srgbClr val="FFFFFF"/>
                </a:highlight>
                <a:latin typeface="Söhne"/>
              </a:rPr>
              <a:t> Smart contracts should adhere to relevant laws, regulations, and industry standards, such as data protection laws (e.g., GDPR), consumer protection laws, financial regulations (e.g., KYC/AML), and contract law principles.</a:t>
            </a:r>
          </a:p>
          <a:p>
            <a:pPr algn="l">
              <a:buFont typeface="+mj-lt"/>
              <a:buAutoNum type="arabicPeriod"/>
            </a:pPr>
            <a:r>
              <a:rPr lang="en-GB" sz="1800" b="1" i="0" dirty="0">
                <a:solidFill>
                  <a:srgbClr val="0D0D0D"/>
                </a:solidFill>
                <a:effectLst/>
                <a:highlight>
                  <a:srgbClr val="FFFFFF"/>
                </a:highlight>
                <a:latin typeface="Söhne"/>
              </a:rPr>
              <a:t>Transparency:</a:t>
            </a:r>
            <a:r>
              <a:rPr lang="en-GB" sz="1800" b="0" i="0" dirty="0">
                <a:solidFill>
                  <a:srgbClr val="0D0D0D"/>
                </a:solidFill>
                <a:effectLst/>
                <a:highlight>
                  <a:srgbClr val="FFFFFF"/>
                </a:highlight>
                <a:latin typeface="Söhne"/>
              </a:rPr>
              <a:t> Smart contracts should be transparent and comprehensible to all parties involved. Clear and unambiguous terms, as well as accessible documentation, are necessary to ensure transparency and promote trust.</a:t>
            </a:r>
          </a:p>
          <a:p>
            <a:endParaRPr lang="tr-TR" sz="18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62</a:t>
            </a:fld>
            <a:endParaRPr lang="tr-TR" dirty="0"/>
          </a:p>
        </p:txBody>
      </p:sp>
      <p:pic>
        <p:nvPicPr>
          <p:cNvPr id="37890" name="Picture 2" descr="MODULE 8: LEGAL AND ETHICAL CONSIDERATIONS | La Plage Academy">
            <a:extLst>
              <a:ext uri="{FF2B5EF4-FFF2-40B4-BE49-F238E27FC236}">
                <a16:creationId xmlns:a16="http://schemas.microsoft.com/office/drawing/2014/main" id="{417D3E0B-7F4D-6F41-1870-04E8CF43D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0" y="2321560"/>
            <a:ext cx="24955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5507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p:txBody>
          <a:bodyPr>
            <a:noAutofit/>
          </a:bodyPr>
          <a:lstStyle/>
          <a:p>
            <a:r>
              <a:rPr lang="en-GB" sz="3200" dirty="0"/>
              <a:t>Smart Contracts for Automated Legal Agreements</a:t>
            </a:r>
            <a:r>
              <a:rPr lang="tr-TR" sz="3200" dirty="0"/>
              <a:t>- Legal </a:t>
            </a:r>
            <a:r>
              <a:rPr lang="tr-TR" sz="3200" dirty="0" err="1"/>
              <a:t>and</a:t>
            </a:r>
            <a:r>
              <a:rPr lang="tr-TR" sz="3200" dirty="0"/>
              <a:t> </a:t>
            </a:r>
            <a:r>
              <a:rPr lang="tr-TR" sz="3200" dirty="0" err="1"/>
              <a:t>Ethical</a:t>
            </a:r>
            <a:r>
              <a:rPr lang="tr-TR" sz="3200" dirty="0"/>
              <a:t> </a:t>
            </a:r>
            <a:r>
              <a:rPr lang="tr-TR" sz="3200" dirty="0" err="1"/>
              <a:t>Considerations</a:t>
            </a:r>
            <a:endParaRPr lang="tr-TR" sz="3200"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980440" y="1444487"/>
            <a:ext cx="6995160" cy="4732476"/>
          </a:xfrm>
        </p:spPr>
        <p:txBody>
          <a:bodyPr>
            <a:normAutofit/>
          </a:bodyPr>
          <a:lstStyle/>
          <a:p>
            <a:pPr marL="263525" indent="-263525" algn="l">
              <a:buFont typeface="+mj-lt"/>
              <a:buAutoNum type="arabicPeriod" startAt="4"/>
            </a:pPr>
            <a:r>
              <a:rPr lang="en-GB" sz="1800" b="1" i="0" dirty="0">
                <a:solidFill>
                  <a:srgbClr val="0D0D0D"/>
                </a:solidFill>
                <a:effectLst/>
                <a:highlight>
                  <a:srgbClr val="FFFFFF"/>
                </a:highlight>
                <a:latin typeface="Söhne"/>
              </a:rPr>
              <a:t>Security:</a:t>
            </a:r>
            <a:r>
              <a:rPr lang="en-GB" sz="1800" b="0" i="0" dirty="0">
                <a:solidFill>
                  <a:srgbClr val="0D0D0D"/>
                </a:solidFill>
                <a:effectLst/>
                <a:highlight>
                  <a:srgbClr val="FFFFFF"/>
                </a:highlight>
                <a:latin typeface="Söhne"/>
              </a:rPr>
              <a:t> Implementing robust security measures is critical to protect smart contracts from vulnerabilities, cyber</a:t>
            </a:r>
            <a:r>
              <a:rPr lang="tr-TR" sz="1800" b="0" i="0" dirty="0">
                <a:solidFill>
                  <a:srgbClr val="0D0D0D"/>
                </a:solidFill>
                <a:effectLst/>
                <a:highlight>
                  <a:srgbClr val="FFFFFF"/>
                </a:highlight>
                <a:latin typeface="Söhne"/>
              </a:rPr>
              <a:t> </a:t>
            </a:r>
            <a:r>
              <a:rPr lang="en-GB" sz="1800" b="0" i="0" dirty="0">
                <a:solidFill>
                  <a:srgbClr val="0D0D0D"/>
                </a:solidFill>
                <a:effectLst/>
                <a:highlight>
                  <a:srgbClr val="FFFFFF"/>
                </a:highlight>
                <a:latin typeface="Söhne"/>
              </a:rPr>
              <a:t>attacks, and unauthorized access. Techniques like encryption, access controls, and audit trails can enhance security.</a:t>
            </a:r>
          </a:p>
          <a:p>
            <a:pPr algn="l">
              <a:buFont typeface="+mj-lt"/>
              <a:buAutoNum type="arabicPeriod" startAt="4"/>
            </a:pPr>
            <a:r>
              <a:rPr lang="en-GB" sz="1800" b="1" i="0" dirty="0">
                <a:solidFill>
                  <a:srgbClr val="0D0D0D"/>
                </a:solidFill>
                <a:effectLst/>
                <a:highlight>
                  <a:srgbClr val="FFFFFF"/>
                </a:highlight>
                <a:latin typeface="Söhne"/>
              </a:rPr>
              <a:t>Data Privacy:</a:t>
            </a:r>
            <a:r>
              <a:rPr lang="en-GB" sz="1800" b="0" i="0" dirty="0">
                <a:solidFill>
                  <a:srgbClr val="0D0D0D"/>
                </a:solidFill>
                <a:effectLst/>
                <a:highlight>
                  <a:srgbClr val="FFFFFF"/>
                </a:highlight>
                <a:latin typeface="Söhne"/>
              </a:rPr>
              <a:t> Smart contracts should handle personal and sensitive data in compliance with data protection regulations. Privacy-enhancing technologies and data minimization practices can help protect individuals' privacy rights.</a:t>
            </a:r>
          </a:p>
          <a:p>
            <a:pPr marL="263525" indent="-263525" algn="l">
              <a:buFont typeface="+mj-lt"/>
              <a:buAutoNum type="arabicPeriod" startAt="6"/>
            </a:pPr>
            <a:r>
              <a:rPr lang="en-GB" sz="1800" b="1" i="0" dirty="0">
                <a:solidFill>
                  <a:srgbClr val="0D0D0D"/>
                </a:solidFill>
                <a:effectLst/>
                <a:highlight>
                  <a:srgbClr val="FFFFFF"/>
                </a:highlight>
                <a:latin typeface="Söhne"/>
              </a:rPr>
              <a:t>Dispute Resolution:</a:t>
            </a:r>
            <a:r>
              <a:rPr lang="en-GB" sz="1800" b="0" i="0" dirty="0">
                <a:solidFill>
                  <a:srgbClr val="0D0D0D"/>
                </a:solidFill>
                <a:effectLst/>
                <a:highlight>
                  <a:srgbClr val="FFFFFF"/>
                </a:highlight>
                <a:latin typeface="Söhne"/>
              </a:rPr>
              <a:t> Mechanisms for resolving disputes and addressing contract breaches should be defined within smart contracts. This may include arbitration clauses, escrow services, or decentralized dispute resolution platforms.</a:t>
            </a:r>
          </a:p>
          <a:p>
            <a:pPr algn="l">
              <a:buFont typeface="+mj-lt"/>
              <a:buAutoNum type="arabicPeriod" startAt="6"/>
            </a:pPr>
            <a:r>
              <a:rPr lang="en-GB" sz="1800" b="1" i="0" dirty="0">
                <a:solidFill>
                  <a:srgbClr val="0D0D0D"/>
                </a:solidFill>
                <a:effectLst/>
                <a:highlight>
                  <a:srgbClr val="FFFFFF"/>
                </a:highlight>
                <a:latin typeface="Söhne"/>
              </a:rPr>
              <a:t>Ethical Implications:</a:t>
            </a:r>
            <a:r>
              <a:rPr lang="en-GB" sz="1800" b="0" i="0" dirty="0">
                <a:solidFill>
                  <a:srgbClr val="0D0D0D"/>
                </a:solidFill>
                <a:effectLst/>
                <a:highlight>
                  <a:srgbClr val="FFFFFF"/>
                </a:highlight>
                <a:latin typeface="Söhne"/>
              </a:rPr>
              <a:t> Consideration should be given to the ethical implications of smart contracts, such as fairness, equality, and inclusivity. Avoiding discriminatory practices and ensuring equitable outcomes are important ethical considerations.</a:t>
            </a:r>
          </a:p>
          <a:p>
            <a:endParaRPr lang="tr-TR" sz="18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63</a:t>
            </a:fld>
            <a:endParaRPr lang="tr-TR" dirty="0"/>
          </a:p>
        </p:txBody>
      </p:sp>
      <p:pic>
        <p:nvPicPr>
          <p:cNvPr id="5" name="Picture 2" descr="MODULE 8: LEGAL AND ETHICAL CONSIDERATIONS | La Plage Academy">
            <a:extLst>
              <a:ext uri="{FF2B5EF4-FFF2-40B4-BE49-F238E27FC236}">
                <a16:creationId xmlns:a16="http://schemas.microsoft.com/office/drawing/2014/main" id="{890BF8CA-D1D9-7922-50FB-800B784CB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0" y="2321560"/>
            <a:ext cx="24955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1156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p:txBody>
          <a:bodyPr>
            <a:noAutofit/>
          </a:bodyPr>
          <a:lstStyle/>
          <a:p>
            <a:r>
              <a:rPr lang="en-GB" sz="3200" dirty="0"/>
              <a:t>Smart Contracts for Automated Legal Agreements</a:t>
            </a:r>
            <a:r>
              <a:rPr lang="tr-TR" sz="3200" dirty="0"/>
              <a:t>- Legal </a:t>
            </a:r>
            <a:r>
              <a:rPr lang="tr-TR" sz="3200" dirty="0" err="1"/>
              <a:t>and</a:t>
            </a:r>
            <a:r>
              <a:rPr lang="tr-TR" sz="3200" dirty="0"/>
              <a:t> </a:t>
            </a:r>
            <a:r>
              <a:rPr lang="tr-TR" sz="3200" dirty="0" err="1"/>
              <a:t>Ethical</a:t>
            </a:r>
            <a:r>
              <a:rPr lang="tr-TR" sz="3200" dirty="0"/>
              <a:t> </a:t>
            </a:r>
            <a:r>
              <a:rPr lang="tr-TR" sz="3200" dirty="0" err="1"/>
              <a:t>Considerations</a:t>
            </a:r>
            <a:endParaRPr lang="tr-TR" sz="3200"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a:xfrm>
            <a:off x="990600" y="1485127"/>
            <a:ext cx="5786120" cy="4732476"/>
          </a:xfrm>
        </p:spPr>
        <p:txBody>
          <a:bodyPr>
            <a:normAutofit/>
          </a:bodyPr>
          <a:lstStyle/>
          <a:p>
            <a:pPr marL="263525" indent="-263525" algn="l">
              <a:buFont typeface="+mj-lt"/>
              <a:buAutoNum type="arabicPeriod" startAt="8"/>
            </a:pPr>
            <a:r>
              <a:rPr lang="en-GB" sz="1800" b="1" i="0" dirty="0">
                <a:solidFill>
                  <a:srgbClr val="0D0D0D"/>
                </a:solidFill>
                <a:effectLst/>
                <a:highlight>
                  <a:srgbClr val="FFFFFF"/>
                </a:highlight>
                <a:latin typeface="Söhne"/>
              </a:rPr>
              <a:t>Accessibility:</a:t>
            </a:r>
            <a:r>
              <a:rPr lang="en-GB" sz="1800" b="0" i="0" dirty="0">
                <a:solidFill>
                  <a:srgbClr val="0D0D0D"/>
                </a:solidFill>
                <a:effectLst/>
                <a:highlight>
                  <a:srgbClr val="FFFFFF"/>
                </a:highlight>
                <a:latin typeface="Söhne"/>
              </a:rPr>
              <a:t> Smart contracts should be accessible to individuals with diverse backgrounds, technical expertise, and disabilities. User-friendly interfaces and support for multiple languages can improve accessibility.</a:t>
            </a:r>
          </a:p>
          <a:p>
            <a:pPr algn="l">
              <a:buFont typeface="+mj-lt"/>
              <a:buAutoNum type="arabicPeriod" startAt="8"/>
            </a:pPr>
            <a:r>
              <a:rPr lang="en-GB" sz="1800" b="1" i="0" dirty="0">
                <a:solidFill>
                  <a:srgbClr val="0D0D0D"/>
                </a:solidFill>
                <a:effectLst/>
                <a:highlight>
                  <a:srgbClr val="FFFFFF"/>
                </a:highlight>
                <a:latin typeface="Söhne"/>
              </a:rPr>
              <a:t>Auditability and Accountability:</a:t>
            </a:r>
            <a:r>
              <a:rPr lang="en-GB" sz="1800" b="0" i="0" dirty="0">
                <a:solidFill>
                  <a:srgbClr val="0D0D0D"/>
                </a:solidFill>
                <a:effectLst/>
                <a:highlight>
                  <a:srgbClr val="FFFFFF"/>
                </a:highlight>
                <a:latin typeface="Söhne"/>
              </a:rPr>
              <a:t> Smart contracts should facilitate auditability and accountability by providing transparent transaction records, immutable data storage, and mechanisms for tracking contract execution.</a:t>
            </a:r>
          </a:p>
          <a:p>
            <a:pPr algn="l">
              <a:buFont typeface="+mj-lt"/>
              <a:buAutoNum type="arabicPeriod" startAt="8"/>
            </a:pPr>
            <a:r>
              <a:rPr lang="en-GB" sz="1800" b="1" i="0" dirty="0">
                <a:solidFill>
                  <a:srgbClr val="0D0D0D"/>
                </a:solidFill>
                <a:effectLst/>
                <a:highlight>
                  <a:srgbClr val="FFFFFF"/>
                </a:highlight>
                <a:latin typeface="Söhne"/>
              </a:rPr>
              <a:t>Governance:</a:t>
            </a:r>
            <a:r>
              <a:rPr lang="en-GB" sz="1800" b="0" i="0" dirty="0">
                <a:solidFill>
                  <a:srgbClr val="0D0D0D"/>
                </a:solidFill>
                <a:effectLst/>
                <a:highlight>
                  <a:srgbClr val="FFFFFF"/>
                </a:highlight>
                <a:latin typeface="Söhne"/>
              </a:rPr>
              <a:t> Establishing governance mechanisms for smart contract management, updates, and version control is essential. Clear roles, responsibilities, and decision-making processes should be defined.</a:t>
            </a:r>
          </a:p>
          <a:p>
            <a:endParaRPr lang="tr-TR" sz="18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64</a:t>
            </a:fld>
            <a:endParaRPr lang="tr-TR" dirty="0"/>
          </a:p>
        </p:txBody>
      </p:sp>
      <p:pic>
        <p:nvPicPr>
          <p:cNvPr id="5" name="Picture 2" descr="MODULE 8: LEGAL AND ETHICAL CONSIDERATIONS | La Plage Academy">
            <a:extLst>
              <a:ext uri="{FF2B5EF4-FFF2-40B4-BE49-F238E27FC236}">
                <a16:creationId xmlns:a16="http://schemas.microsoft.com/office/drawing/2014/main" id="{3790B7B4-7BCF-B471-F55B-9CB85DDA3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3052" y="2022565"/>
            <a:ext cx="24955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323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A085C4-AA34-E796-55CC-11A74C2B1289}"/>
              </a:ext>
            </a:extLst>
          </p:cNvPr>
          <p:cNvSpPr>
            <a:spLocks noGrp="1"/>
          </p:cNvSpPr>
          <p:nvPr>
            <p:ph type="title"/>
          </p:nvPr>
        </p:nvSpPr>
        <p:spPr/>
        <p:txBody>
          <a:bodyPr>
            <a:noAutofit/>
          </a:bodyPr>
          <a:lstStyle/>
          <a:p>
            <a:r>
              <a:rPr lang="en-GB" sz="3200" dirty="0"/>
              <a:t>Smart Contracts for Automated Legal Agreements</a:t>
            </a:r>
            <a:r>
              <a:rPr lang="tr-TR" sz="3200" dirty="0"/>
              <a:t>- </a:t>
            </a:r>
            <a:r>
              <a:rPr lang="tr-TR" sz="3200" dirty="0" err="1"/>
              <a:t>Adoption</a:t>
            </a:r>
            <a:r>
              <a:rPr lang="tr-TR" sz="3200" dirty="0"/>
              <a:t> in Legal </a:t>
            </a:r>
            <a:r>
              <a:rPr lang="tr-TR" sz="3200" dirty="0" err="1"/>
              <a:t>Industry</a:t>
            </a:r>
            <a:endParaRPr lang="tr-TR" sz="3200" dirty="0"/>
          </a:p>
        </p:txBody>
      </p:sp>
      <p:sp>
        <p:nvSpPr>
          <p:cNvPr id="3" name="İçerik Yer Tutucusu 2">
            <a:extLst>
              <a:ext uri="{FF2B5EF4-FFF2-40B4-BE49-F238E27FC236}">
                <a16:creationId xmlns:a16="http://schemas.microsoft.com/office/drawing/2014/main" id="{51F858A9-15B2-6534-C846-E4052B91F87D}"/>
              </a:ext>
            </a:extLst>
          </p:cNvPr>
          <p:cNvSpPr>
            <a:spLocks noGrp="1"/>
          </p:cNvSpPr>
          <p:nvPr>
            <p:ph idx="1"/>
          </p:nvPr>
        </p:nvSpPr>
        <p:spPr/>
        <p:txBody>
          <a:bodyPr>
            <a:normAutofit/>
          </a:bodyPr>
          <a:lstStyle/>
          <a:p>
            <a:pPr marL="0" indent="0">
              <a:buNone/>
            </a:pPr>
            <a:r>
              <a:rPr lang="en-GB" sz="1600" b="0" i="0" dirty="0">
                <a:solidFill>
                  <a:srgbClr val="0D0D0D"/>
                </a:solidFill>
                <a:effectLst/>
                <a:highlight>
                  <a:srgbClr val="FFFFFF"/>
                </a:highlight>
                <a:latin typeface="Söhne"/>
              </a:rPr>
              <a:t>Smart contracts have seen a gradual acceptance in the legal industry over the past decade. Initially met with </a:t>
            </a:r>
            <a:r>
              <a:rPr lang="en-GB" sz="1600" b="0" i="0" dirty="0" err="1">
                <a:solidFill>
                  <a:srgbClr val="0D0D0D"/>
                </a:solidFill>
                <a:effectLst/>
                <a:highlight>
                  <a:srgbClr val="FFFFFF"/>
                </a:highlight>
                <a:latin typeface="Söhne"/>
              </a:rPr>
              <a:t>skepticism</a:t>
            </a:r>
            <a:r>
              <a:rPr lang="en-GB" sz="1600" b="0" i="0" dirty="0">
                <a:solidFill>
                  <a:srgbClr val="0D0D0D"/>
                </a:solidFill>
                <a:effectLst/>
                <a:highlight>
                  <a:srgbClr val="FFFFFF"/>
                </a:highlight>
                <a:latin typeface="Söhne"/>
              </a:rPr>
              <a:t> in the early 2000s, these digital contracts gained traction in the mid-2010s as their efficiency and transparency benefits became more evident. By the late 2010s and early 2020s, legal professionals and organizations began embracing smart contracts as valuable tools for automating legal processes and ensuring secure transactions. </a:t>
            </a:r>
            <a:endParaRPr lang="tr-TR" sz="1600" b="0" i="0" dirty="0">
              <a:solidFill>
                <a:srgbClr val="0D0D0D"/>
              </a:solidFill>
              <a:effectLst/>
              <a:highlight>
                <a:srgbClr val="FFFFFF"/>
              </a:highlight>
              <a:latin typeface="Söhne"/>
            </a:endParaRPr>
          </a:p>
          <a:p>
            <a:pPr marL="0" indent="0">
              <a:buNone/>
            </a:pPr>
            <a:r>
              <a:rPr lang="en-GB" sz="1600" b="0" i="0" dirty="0">
                <a:solidFill>
                  <a:srgbClr val="0D0D0D"/>
                </a:solidFill>
                <a:effectLst/>
                <a:highlight>
                  <a:srgbClr val="FFFFFF"/>
                </a:highlight>
                <a:latin typeface="Söhne"/>
              </a:rPr>
              <a:t>As we look ahead to the future, smart contracts are poised to become integral to legal operations, although challenges such as regulatory compliance and ethical considerations continue to shape their adoption.</a:t>
            </a:r>
            <a:endParaRPr lang="tr-TR" sz="1600" dirty="0"/>
          </a:p>
        </p:txBody>
      </p:sp>
      <p:sp>
        <p:nvSpPr>
          <p:cNvPr id="4" name="Slayt Numarası Yer Tutucusu 3">
            <a:extLst>
              <a:ext uri="{FF2B5EF4-FFF2-40B4-BE49-F238E27FC236}">
                <a16:creationId xmlns:a16="http://schemas.microsoft.com/office/drawing/2014/main" id="{833E900B-4D57-C773-841C-A08ACD7A35C9}"/>
              </a:ext>
            </a:extLst>
          </p:cNvPr>
          <p:cNvSpPr>
            <a:spLocks noGrp="1"/>
          </p:cNvSpPr>
          <p:nvPr>
            <p:ph type="sldNum" sz="quarter" idx="12"/>
          </p:nvPr>
        </p:nvSpPr>
        <p:spPr/>
        <p:txBody>
          <a:bodyPr/>
          <a:lstStyle/>
          <a:p>
            <a:fld id="{2926B2C5-729E-49C2-AB30-FB04D85775A3}" type="slidenum">
              <a:rPr lang="tr-TR" smtClean="0"/>
              <a:t>65</a:t>
            </a:fld>
            <a:endParaRPr lang="tr-TR" dirty="0"/>
          </a:p>
        </p:txBody>
      </p:sp>
    </p:spTree>
    <p:extLst>
      <p:ext uri="{BB962C8B-B14F-4D97-AF65-F5344CB8AC3E}">
        <p14:creationId xmlns:p14="http://schemas.microsoft.com/office/powerpoint/2010/main" val="2763240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EFDB34-8332-D9BA-7058-E2D94ABB2EB9}"/>
              </a:ext>
            </a:extLst>
          </p:cNvPr>
          <p:cNvSpPr>
            <a:spLocks noGrp="1"/>
          </p:cNvSpPr>
          <p:nvPr>
            <p:ph type="title"/>
          </p:nvPr>
        </p:nvSpPr>
        <p:spPr>
          <a:xfrm>
            <a:off x="251209" y="365126"/>
            <a:ext cx="12017828" cy="801066"/>
          </a:xfrm>
        </p:spPr>
        <p:txBody>
          <a:bodyPr>
            <a:noAutofit/>
          </a:bodyPr>
          <a:lstStyle/>
          <a:p>
            <a:r>
              <a:rPr lang="en-GB" sz="3200" dirty="0"/>
              <a:t>Smart Contracts for Intellectual Property Licensing</a:t>
            </a:r>
            <a:r>
              <a:rPr lang="tr-TR" sz="3200" dirty="0"/>
              <a:t>- </a:t>
            </a:r>
            <a:r>
              <a:rPr lang="en-GB" sz="3200" dirty="0"/>
              <a:t>Intellectual Property Licensing </a:t>
            </a:r>
            <a:r>
              <a:rPr lang="en-GB" sz="3200" dirty="0">
                <a:solidFill>
                  <a:srgbClr val="FF0000"/>
                </a:solidFill>
              </a:rPr>
              <a:t>Challenges</a:t>
            </a:r>
            <a:r>
              <a:rPr lang="en-GB" sz="3200" dirty="0"/>
              <a:t> </a:t>
            </a:r>
            <a:endParaRPr lang="tr-TR" sz="3200" dirty="0"/>
          </a:p>
        </p:txBody>
      </p:sp>
      <p:sp>
        <p:nvSpPr>
          <p:cNvPr id="3" name="İçerik Yer Tutucusu 2">
            <a:extLst>
              <a:ext uri="{FF2B5EF4-FFF2-40B4-BE49-F238E27FC236}">
                <a16:creationId xmlns:a16="http://schemas.microsoft.com/office/drawing/2014/main" id="{34D85F81-2BF0-B072-14BB-9F68E0120F0F}"/>
              </a:ext>
            </a:extLst>
          </p:cNvPr>
          <p:cNvSpPr>
            <a:spLocks noGrp="1"/>
          </p:cNvSpPr>
          <p:nvPr>
            <p:ph idx="1"/>
          </p:nvPr>
        </p:nvSpPr>
        <p:spPr>
          <a:xfrm>
            <a:off x="838200" y="1444487"/>
            <a:ext cx="7208520" cy="4732476"/>
          </a:xfrm>
        </p:spPr>
        <p:txBody>
          <a:bodyPr>
            <a:normAutofit/>
          </a:bodyPr>
          <a:lstStyle/>
          <a:p>
            <a:pPr marL="0" indent="0" algn="l">
              <a:buNone/>
            </a:pPr>
            <a:r>
              <a:rPr lang="en-GB" sz="1600" b="0" i="0" dirty="0">
                <a:solidFill>
                  <a:srgbClr val="0D0D0D"/>
                </a:solidFill>
                <a:effectLst/>
                <a:highlight>
                  <a:srgbClr val="FFFFFF"/>
                </a:highlight>
                <a:latin typeface="Söhne"/>
              </a:rPr>
              <a:t>Intellectual property (IP) licensing through smart contracts introduces several challenges that need to be addressed for successful implementation:</a:t>
            </a:r>
          </a:p>
          <a:p>
            <a:pPr algn="l">
              <a:buFont typeface="+mj-lt"/>
              <a:buAutoNum type="arabicPeriod"/>
            </a:pPr>
            <a:r>
              <a:rPr lang="en-GB" sz="1600" b="1" i="0" dirty="0">
                <a:solidFill>
                  <a:srgbClr val="0D0D0D"/>
                </a:solidFill>
                <a:effectLst/>
                <a:highlight>
                  <a:srgbClr val="FFFFFF"/>
                </a:highlight>
                <a:latin typeface="Söhne"/>
              </a:rPr>
              <a:t>Interoperability:</a:t>
            </a:r>
            <a:r>
              <a:rPr lang="en-GB" sz="1600" b="0" i="0" dirty="0">
                <a:solidFill>
                  <a:srgbClr val="0D0D0D"/>
                </a:solidFill>
                <a:effectLst/>
                <a:highlight>
                  <a:srgbClr val="FFFFFF"/>
                </a:highlight>
                <a:latin typeface="Söhne"/>
              </a:rPr>
              <a:t> Ensuring compatibility and interoperability between different blockchain platforms and smart contract protocols can be a challenge. Standardization efforts are ongoing to address this issue.</a:t>
            </a:r>
          </a:p>
          <a:p>
            <a:pPr algn="l">
              <a:buFont typeface="+mj-lt"/>
              <a:buAutoNum type="arabicPeriod"/>
            </a:pPr>
            <a:r>
              <a:rPr lang="en-GB" sz="1600" b="1" i="0" dirty="0">
                <a:solidFill>
                  <a:srgbClr val="0D0D0D"/>
                </a:solidFill>
                <a:effectLst/>
                <a:highlight>
                  <a:srgbClr val="FFFFFF"/>
                </a:highlight>
                <a:latin typeface="Söhne"/>
              </a:rPr>
              <a:t>Legal Compliance:</a:t>
            </a:r>
            <a:r>
              <a:rPr lang="en-GB" sz="1600" b="0" i="0" dirty="0">
                <a:solidFill>
                  <a:srgbClr val="0D0D0D"/>
                </a:solidFill>
                <a:effectLst/>
                <a:highlight>
                  <a:srgbClr val="FFFFFF"/>
                </a:highlight>
                <a:latin typeface="Söhne"/>
              </a:rPr>
              <a:t> Smart contracts must comply with existing IP laws and regulations, including copyright, patents, trademarks, and trade secrets. Ensuring legal validity and enforceability within the relevant jurisdictions is crucial.</a:t>
            </a:r>
          </a:p>
          <a:p>
            <a:pPr algn="l">
              <a:buFont typeface="+mj-lt"/>
              <a:buAutoNum type="arabicPeriod"/>
            </a:pPr>
            <a:r>
              <a:rPr lang="en-GB" sz="1600" b="1" i="0" dirty="0">
                <a:solidFill>
                  <a:srgbClr val="0D0D0D"/>
                </a:solidFill>
                <a:effectLst/>
                <a:highlight>
                  <a:srgbClr val="FFFFFF"/>
                </a:highlight>
                <a:latin typeface="Söhne"/>
              </a:rPr>
              <a:t>Tokenization:</a:t>
            </a:r>
            <a:r>
              <a:rPr lang="en-GB" sz="1600" b="0" i="0" dirty="0">
                <a:solidFill>
                  <a:srgbClr val="0D0D0D"/>
                </a:solidFill>
                <a:effectLst/>
                <a:highlight>
                  <a:srgbClr val="FFFFFF"/>
                </a:highlight>
                <a:latin typeface="Söhne"/>
              </a:rPr>
              <a:t> Tokenizing IP assets for licensing purposes requires careful consideration of token design, ownership rights, transferability, and royalties distribution. Clear guidelines and standards for tokenized assets are needed.</a:t>
            </a:r>
          </a:p>
          <a:p>
            <a:pPr algn="l">
              <a:buFont typeface="+mj-lt"/>
              <a:buAutoNum type="arabicPeriod"/>
            </a:pPr>
            <a:r>
              <a:rPr lang="en-GB" sz="1600" b="1" i="0" dirty="0">
                <a:solidFill>
                  <a:srgbClr val="0D0D0D"/>
                </a:solidFill>
                <a:effectLst/>
                <a:highlight>
                  <a:srgbClr val="FFFFFF"/>
                </a:highlight>
                <a:latin typeface="Söhne"/>
              </a:rPr>
              <a:t>Data Privacy:</a:t>
            </a:r>
            <a:r>
              <a:rPr lang="en-GB" sz="1600" b="0" i="0" dirty="0">
                <a:solidFill>
                  <a:srgbClr val="0D0D0D"/>
                </a:solidFill>
                <a:effectLst/>
                <a:highlight>
                  <a:srgbClr val="FFFFFF"/>
                </a:highlight>
                <a:latin typeface="Söhne"/>
              </a:rPr>
              <a:t> Handling sensitive IP information on the blockchain raises data privacy concerns. Implementing privacy-enhancing techniques such as zero-knowledge proofs or off-chain storage solutions may be necessary.</a:t>
            </a:r>
          </a:p>
          <a:p>
            <a:endParaRPr lang="tr-TR" sz="1600" dirty="0"/>
          </a:p>
        </p:txBody>
      </p:sp>
      <p:sp>
        <p:nvSpPr>
          <p:cNvPr id="4" name="Slayt Numarası Yer Tutucusu 3">
            <a:extLst>
              <a:ext uri="{FF2B5EF4-FFF2-40B4-BE49-F238E27FC236}">
                <a16:creationId xmlns:a16="http://schemas.microsoft.com/office/drawing/2014/main" id="{179706A8-F525-AD03-0131-78385D68FAB9}"/>
              </a:ext>
            </a:extLst>
          </p:cNvPr>
          <p:cNvSpPr>
            <a:spLocks noGrp="1"/>
          </p:cNvSpPr>
          <p:nvPr>
            <p:ph type="sldNum" sz="quarter" idx="12"/>
          </p:nvPr>
        </p:nvSpPr>
        <p:spPr/>
        <p:txBody>
          <a:bodyPr/>
          <a:lstStyle/>
          <a:p>
            <a:fld id="{2926B2C5-729E-49C2-AB30-FB04D85775A3}" type="slidenum">
              <a:rPr lang="tr-TR" smtClean="0"/>
              <a:t>66</a:t>
            </a:fld>
            <a:endParaRPr lang="tr-TR" dirty="0"/>
          </a:p>
        </p:txBody>
      </p:sp>
      <p:pic>
        <p:nvPicPr>
          <p:cNvPr id="38914" name="Picture 2" descr="Unlocking Opportunities through Intellectual Property Licensing - Harris  Sliwoski LLP">
            <a:extLst>
              <a:ext uri="{FF2B5EF4-FFF2-40B4-BE49-F238E27FC236}">
                <a16:creationId xmlns:a16="http://schemas.microsoft.com/office/drawing/2014/main" id="{B0E431DF-4C58-60D5-C2E5-DA4531FA55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2772" y="2123440"/>
            <a:ext cx="2941028" cy="202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7392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EFDB34-8332-D9BA-7058-E2D94ABB2EB9}"/>
              </a:ext>
            </a:extLst>
          </p:cNvPr>
          <p:cNvSpPr>
            <a:spLocks noGrp="1"/>
          </p:cNvSpPr>
          <p:nvPr>
            <p:ph type="title"/>
          </p:nvPr>
        </p:nvSpPr>
        <p:spPr>
          <a:xfrm>
            <a:off x="251209" y="365126"/>
            <a:ext cx="12017828" cy="801066"/>
          </a:xfrm>
        </p:spPr>
        <p:txBody>
          <a:bodyPr>
            <a:noAutofit/>
          </a:bodyPr>
          <a:lstStyle/>
          <a:p>
            <a:r>
              <a:rPr lang="en-GB" sz="3200" dirty="0"/>
              <a:t>Smart Contracts for Intellectual Property Licensing</a:t>
            </a:r>
            <a:r>
              <a:rPr lang="tr-TR" sz="3200" dirty="0"/>
              <a:t>- </a:t>
            </a:r>
            <a:r>
              <a:rPr lang="en-GB" sz="3200" dirty="0"/>
              <a:t>Intellectual Property Licensing Challenges </a:t>
            </a:r>
            <a:endParaRPr lang="tr-TR" sz="3200" dirty="0"/>
          </a:p>
        </p:txBody>
      </p:sp>
      <p:sp>
        <p:nvSpPr>
          <p:cNvPr id="3" name="İçerik Yer Tutucusu 2">
            <a:extLst>
              <a:ext uri="{FF2B5EF4-FFF2-40B4-BE49-F238E27FC236}">
                <a16:creationId xmlns:a16="http://schemas.microsoft.com/office/drawing/2014/main" id="{34D85F81-2BF0-B072-14BB-9F68E0120F0F}"/>
              </a:ext>
            </a:extLst>
          </p:cNvPr>
          <p:cNvSpPr>
            <a:spLocks noGrp="1"/>
          </p:cNvSpPr>
          <p:nvPr>
            <p:ph idx="1"/>
          </p:nvPr>
        </p:nvSpPr>
        <p:spPr>
          <a:xfrm>
            <a:off x="838200" y="1444487"/>
            <a:ext cx="6070600" cy="4732476"/>
          </a:xfrm>
        </p:spPr>
        <p:txBody>
          <a:bodyPr>
            <a:normAutofit/>
          </a:bodyPr>
          <a:lstStyle/>
          <a:p>
            <a:pPr marL="263525" indent="-263525" algn="l">
              <a:buFont typeface="+mj-lt"/>
              <a:buAutoNum type="arabicPeriod" startAt="5"/>
            </a:pPr>
            <a:r>
              <a:rPr lang="en-GB" sz="1600" b="1" i="0" dirty="0">
                <a:solidFill>
                  <a:srgbClr val="0D0D0D"/>
                </a:solidFill>
                <a:effectLst/>
                <a:highlight>
                  <a:srgbClr val="FFFFFF"/>
                </a:highlight>
                <a:latin typeface="Söhne"/>
              </a:rPr>
              <a:t>Smart Contract Security:</a:t>
            </a:r>
            <a:r>
              <a:rPr lang="en-GB" sz="1600" b="0" i="0" dirty="0">
                <a:solidFill>
                  <a:srgbClr val="0D0D0D"/>
                </a:solidFill>
                <a:effectLst/>
                <a:highlight>
                  <a:srgbClr val="FFFFFF"/>
                </a:highlight>
                <a:latin typeface="Söhne"/>
              </a:rPr>
              <a:t> Ensuring the security of smart contracts is paramount to prevent unauthorized access, manipulation, or exploitation of IP assets. Auditing, testing, and using secure coding practices are essential.</a:t>
            </a:r>
          </a:p>
          <a:p>
            <a:pPr algn="l">
              <a:buFont typeface="+mj-lt"/>
              <a:buAutoNum type="arabicPeriod" startAt="5"/>
            </a:pPr>
            <a:r>
              <a:rPr lang="en-GB" sz="1600" b="1" i="0" dirty="0">
                <a:solidFill>
                  <a:srgbClr val="0D0D0D"/>
                </a:solidFill>
                <a:effectLst/>
                <a:highlight>
                  <a:srgbClr val="FFFFFF"/>
                </a:highlight>
                <a:latin typeface="Söhne"/>
              </a:rPr>
              <a:t>Royalties and Payments:</a:t>
            </a:r>
            <a:r>
              <a:rPr lang="en-GB" sz="1600" b="0" i="0" dirty="0">
                <a:solidFill>
                  <a:srgbClr val="0D0D0D"/>
                </a:solidFill>
                <a:effectLst/>
                <a:highlight>
                  <a:srgbClr val="FFFFFF"/>
                </a:highlight>
                <a:latin typeface="Söhne"/>
              </a:rPr>
              <a:t> Designing smart contracts to accurately calculate and distribute royalties and payments to IP owners, licensors, and stakeholders requires precise coding and validation mechanisms.</a:t>
            </a:r>
          </a:p>
          <a:p>
            <a:pPr algn="l">
              <a:buFont typeface="+mj-lt"/>
              <a:buAutoNum type="arabicPeriod" startAt="5"/>
            </a:pPr>
            <a:r>
              <a:rPr lang="en-GB" sz="1600" b="1" i="0" dirty="0">
                <a:solidFill>
                  <a:srgbClr val="0D0D0D"/>
                </a:solidFill>
                <a:effectLst/>
                <a:highlight>
                  <a:srgbClr val="FFFFFF"/>
                </a:highlight>
                <a:latin typeface="Söhne"/>
              </a:rPr>
              <a:t>Dispute Resolution:</a:t>
            </a:r>
            <a:r>
              <a:rPr lang="en-GB" sz="1600" b="0" i="0" dirty="0">
                <a:solidFill>
                  <a:srgbClr val="0D0D0D"/>
                </a:solidFill>
                <a:effectLst/>
                <a:highlight>
                  <a:srgbClr val="FFFFFF"/>
                </a:highlight>
                <a:latin typeface="Söhne"/>
              </a:rPr>
              <a:t> Implementing mechanisms for dispute resolution and arbitration within smart contracts can be complex, especially for cross-border IP licensing agreements. Clear escalation paths and enforcement procedures are needed.</a:t>
            </a:r>
          </a:p>
          <a:p>
            <a:pPr algn="l">
              <a:buFont typeface="+mj-lt"/>
              <a:buAutoNum type="arabicPeriod" startAt="5"/>
            </a:pPr>
            <a:r>
              <a:rPr lang="en-GB" sz="1600" b="1" i="0" dirty="0">
                <a:solidFill>
                  <a:srgbClr val="0D0D0D"/>
                </a:solidFill>
                <a:effectLst/>
                <a:highlight>
                  <a:srgbClr val="FFFFFF"/>
                </a:highlight>
                <a:latin typeface="Söhne"/>
              </a:rPr>
              <a:t>Regulatory Compliance:</a:t>
            </a:r>
            <a:r>
              <a:rPr lang="en-GB" sz="1600" b="0" i="0" dirty="0">
                <a:solidFill>
                  <a:srgbClr val="0D0D0D"/>
                </a:solidFill>
                <a:effectLst/>
                <a:highlight>
                  <a:srgbClr val="FFFFFF"/>
                </a:highlight>
                <a:latin typeface="Söhne"/>
              </a:rPr>
              <a:t> Adhering to regulatory requirements, such as export controls, antitrust laws, and licensing agreements, is critical for IP licensing through smart contracts. Compliance with international standards and industry best practices is essential.</a:t>
            </a:r>
          </a:p>
          <a:p>
            <a:endParaRPr lang="tr-TR" sz="1600" dirty="0"/>
          </a:p>
        </p:txBody>
      </p:sp>
      <p:sp>
        <p:nvSpPr>
          <p:cNvPr id="4" name="Slayt Numarası Yer Tutucusu 3">
            <a:extLst>
              <a:ext uri="{FF2B5EF4-FFF2-40B4-BE49-F238E27FC236}">
                <a16:creationId xmlns:a16="http://schemas.microsoft.com/office/drawing/2014/main" id="{179706A8-F525-AD03-0131-78385D68FAB9}"/>
              </a:ext>
            </a:extLst>
          </p:cNvPr>
          <p:cNvSpPr>
            <a:spLocks noGrp="1"/>
          </p:cNvSpPr>
          <p:nvPr>
            <p:ph type="sldNum" sz="quarter" idx="12"/>
          </p:nvPr>
        </p:nvSpPr>
        <p:spPr/>
        <p:txBody>
          <a:bodyPr/>
          <a:lstStyle/>
          <a:p>
            <a:fld id="{2926B2C5-729E-49C2-AB30-FB04D85775A3}" type="slidenum">
              <a:rPr lang="tr-TR" smtClean="0"/>
              <a:t>67</a:t>
            </a:fld>
            <a:endParaRPr lang="tr-TR" dirty="0"/>
          </a:p>
        </p:txBody>
      </p:sp>
      <p:pic>
        <p:nvPicPr>
          <p:cNvPr id="5" name="Picture 2" descr="Unlocking Opportunities through Intellectual Property Licensing - Harris  Sliwoski LLP">
            <a:extLst>
              <a:ext uri="{FF2B5EF4-FFF2-40B4-BE49-F238E27FC236}">
                <a16:creationId xmlns:a16="http://schemas.microsoft.com/office/drawing/2014/main" id="{0489B90F-0D57-F9CC-1E43-AAD5281EB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2772" y="2123440"/>
            <a:ext cx="2941028" cy="202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274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FA8A77-072E-5BCC-4EFA-D778D78F9C18}"/>
              </a:ext>
            </a:extLst>
          </p:cNvPr>
          <p:cNvSpPr>
            <a:spLocks noGrp="1"/>
          </p:cNvSpPr>
          <p:nvPr>
            <p:ph type="title"/>
          </p:nvPr>
        </p:nvSpPr>
        <p:spPr>
          <a:xfrm>
            <a:off x="318716" y="365126"/>
            <a:ext cx="11507524" cy="801066"/>
          </a:xfrm>
        </p:spPr>
        <p:txBody>
          <a:bodyPr>
            <a:normAutofit fontScale="90000"/>
          </a:bodyPr>
          <a:lstStyle/>
          <a:p>
            <a:r>
              <a:rPr lang="en-GB" sz="4400" dirty="0"/>
              <a:t>Smart Contracts for Intellectual Property Licensing</a:t>
            </a:r>
            <a:r>
              <a:rPr lang="tr-TR" sz="4400" dirty="0"/>
              <a:t>-</a:t>
            </a:r>
            <a:r>
              <a:rPr lang="en-GB" dirty="0"/>
              <a:t> Smart Contracts for Royalties </a:t>
            </a:r>
            <a:endParaRPr lang="tr-TR" dirty="0"/>
          </a:p>
        </p:txBody>
      </p:sp>
      <p:sp>
        <p:nvSpPr>
          <p:cNvPr id="3" name="İçerik Yer Tutucusu 2">
            <a:extLst>
              <a:ext uri="{FF2B5EF4-FFF2-40B4-BE49-F238E27FC236}">
                <a16:creationId xmlns:a16="http://schemas.microsoft.com/office/drawing/2014/main" id="{11F7A4C5-3816-BF26-0422-A8E872C97768}"/>
              </a:ext>
            </a:extLst>
          </p:cNvPr>
          <p:cNvSpPr>
            <a:spLocks noGrp="1"/>
          </p:cNvSpPr>
          <p:nvPr>
            <p:ph idx="1"/>
          </p:nvPr>
        </p:nvSpPr>
        <p:spPr>
          <a:xfrm>
            <a:off x="318716" y="1373367"/>
            <a:ext cx="11578644" cy="4732476"/>
          </a:xfrm>
        </p:spPr>
        <p:txBody>
          <a:bodyPr>
            <a:normAutofit/>
          </a:bodyPr>
          <a:lstStyle/>
          <a:p>
            <a:pPr marL="0" indent="0" algn="l">
              <a:buNone/>
            </a:pPr>
            <a:r>
              <a:rPr lang="en-GB" sz="1600" b="0" i="0" dirty="0">
                <a:solidFill>
                  <a:srgbClr val="0D0D0D"/>
                </a:solidFill>
                <a:effectLst/>
                <a:highlight>
                  <a:srgbClr val="FFFFFF"/>
                </a:highlight>
                <a:latin typeface="Söhne"/>
              </a:rPr>
              <a:t>Smart contracts can be a powerful tool for managing royalties in various industries, including music, literature, art, software, and more. Here are some key aspects and benefits of using smart contracts for royalties:</a:t>
            </a:r>
          </a:p>
          <a:p>
            <a:pPr algn="l">
              <a:buFont typeface="+mj-lt"/>
              <a:buAutoNum type="arabicPeriod"/>
            </a:pPr>
            <a:r>
              <a:rPr lang="en-GB" sz="1600" b="1" i="0" dirty="0">
                <a:solidFill>
                  <a:srgbClr val="0D0D0D"/>
                </a:solidFill>
                <a:effectLst/>
                <a:highlight>
                  <a:srgbClr val="FFFFFF"/>
                </a:highlight>
                <a:latin typeface="Söhne"/>
              </a:rPr>
              <a:t>Automated Royalty Payments:</a:t>
            </a:r>
            <a:r>
              <a:rPr lang="en-GB" sz="1600" b="0" i="0" dirty="0">
                <a:solidFill>
                  <a:srgbClr val="0D0D0D"/>
                </a:solidFill>
                <a:effectLst/>
                <a:highlight>
                  <a:srgbClr val="FFFFFF"/>
                </a:highlight>
                <a:latin typeface="Söhne"/>
              </a:rPr>
              <a:t> Smart contracts can automate the calculation and distribution of royalties based on predefined terms and conditions. This automation eliminates manual errors and ensures accurate and timely payments to rights holders.</a:t>
            </a:r>
          </a:p>
          <a:p>
            <a:pPr algn="l">
              <a:buFont typeface="+mj-lt"/>
              <a:buAutoNum type="arabicPeriod"/>
            </a:pPr>
            <a:r>
              <a:rPr lang="en-GB" sz="1600" b="1" i="0" dirty="0">
                <a:solidFill>
                  <a:srgbClr val="0D0D0D"/>
                </a:solidFill>
                <a:effectLst/>
                <a:highlight>
                  <a:srgbClr val="FFFFFF"/>
                </a:highlight>
                <a:latin typeface="Söhne"/>
              </a:rPr>
              <a:t>Transparent and Traceable Transactions:</a:t>
            </a:r>
            <a:r>
              <a:rPr lang="en-GB" sz="1600" b="0" i="0" dirty="0">
                <a:solidFill>
                  <a:srgbClr val="0D0D0D"/>
                </a:solidFill>
                <a:effectLst/>
                <a:highlight>
                  <a:srgbClr val="FFFFFF"/>
                </a:highlight>
                <a:latin typeface="Söhne"/>
              </a:rPr>
              <a:t> Smart contracts executed on blockchain provide transparency and immutability to royalty transactions. Every transaction is recorded on the blockchain, creating a transparent and auditable trail of royalty payments.</a:t>
            </a:r>
          </a:p>
          <a:p>
            <a:pPr algn="l">
              <a:buFont typeface="+mj-lt"/>
              <a:buAutoNum type="arabicPeriod"/>
            </a:pPr>
            <a:r>
              <a:rPr lang="en-GB" sz="1600" b="1" i="0" dirty="0">
                <a:solidFill>
                  <a:srgbClr val="0D0D0D"/>
                </a:solidFill>
                <a:effectLst/>
                <a:highlight>
                  <a:srgbClr val="FFFFFF"/>
                </a:highlight>
                <a:latin typeface="Söhne"/>
              </a:rPr>
              <a:t>Reduced Administrative Costs:</a:t>
            </a:r>
            <a:r>
              <a:rPr lang="en-GB" sz="1600" b="0" i="0" dirty="0">
                <a:solidFill>
                  <a:srgbClr val="0D0D0D"/>
                </a:solidFill>
                <a:effectLst/>
                <a:highlight>
                  <a:srgbClr val="FFFFFF"/>
                </a:highlight>
                <a:latin typeface="Söhne"/>
              </a:rPr>
              <a:t> By automating royalty calculations and payments, smart contracts reduce administrative overhead and costs associated with manual processing, reconciliation, and reporting.</a:t>
            </a:r>
          </a:p>
          <a:p>
            <a:pPr algn="l">
              <a:buFont typeface="+mj-lt"/>
              <a:buAutoNum type="arabicPeriod"/>
            </a:pPr>
            <a:r>
              <a:rPr lang="en-GB" sz="1600" b="1" i="0" dirty="0">
                <a:solidFill>
                  <a:srgbClr val="0D0D0D"/>
                </a:solidFill>
                <a:effectLst/>
                <a:highlight>
                  <a:srgbClr val="FFFFFF"/>
                </a:highlight>
                <a:latin typeface="Söhne"/>
              </a:rPr>
              <a:t>Elimination of Intermediaries:</a:t>
            </a:r>
            <a:r>
              <a:rPr lang="en-GB" sz="1600" b="0" i="0" dirty="0">
                <a:solidFill>
                  <a:srgbClr val="0D0D0D"/>
                </a:solidFill>
                <a:effectLst/>
                <a:highlight>
                  <a:srgbClr val="FFFFFF"/>
                </a:highlight>
                <a:latin typeface="Söhne"/>
              </a:rPr>
              <a:t> Smart contracts enable direct peer-to-peer transactions between content creators and consumers, eliminating the need for intermediaries such as publishers, distributors, or collecting societies. This can lead to faster and more efficient royalty payments.</a:t>
            </a:r>
          </a:p>
          <a:p>
            <a:pPr marL="0" indent="0">
              <a:buNone/>
            </a:pPr>
            <a:endParaRPr lang="tr-TR" sz="1600" dirty="0"/>
          </a:p>
        </p:txBody>
      </p:sp>
      <p:sp>
        <p:nvSpPr>
          <p:cNvPr id="4" name="Slayt Numarası Yer Tutucusu 3">
            <a:extLst>
              <a:ext uri="{FF2B5EF4-FFF2-40B4-BE49-F238E27FC236}">
                <a16:creationId xmlns:a16="http://schemas.microsoft.com/office/drawing/2014/main" id="{746DCDEC-DF3A-CA16-2A63-354C3BDC12C7}"/>
              </a:ext>
            </a:extLst>
          </p:cNvPr>
          <p:cNvSpPr>
            <a:spLocks noGrp="1"/>
          </p:cNvSpPr>
          <p:nvPr>
            <p:ph type="sldNum" sz="quarter" idx="12"/>
          </p:nvPr>
        </p:nvSpPr>
        <p:spPr/>
        <p:txBody>
          <a:bodyPr/>
          <a:lstStyle/>
          <a:p>
            <a:fld id="{2926B2C5-729E-49C2-AB30-FB04D85775A3}" type="slidenum">
              <a:rPr lang="tr-TR" smtClean="0"/>
              <a:t>68</a:t>
            </a:fld>
            <a:endParaRPr lang="tr-TR" dirty="0"/>
          </a:p>
        </p:txBody>
      </p:sp>
      <p:pic>
        <p:nvPicPr>
          <p:cNvPr id="44034" name="Picture 2" descr="What Are Royalty Checks And How Do They Work? | Clever Girl Finance">
            <a:extLst>
              <a:ext uri="{FF2B5EF4-FFF2-40B4-BE49-F238E27FC236}">
                <a16:creationId xmlns:a16="http://schemas.microsoft.com/office/drawing/2014/main" id="{68F0B383-E77F-B552-EF89-DCF51ADEC7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676" b="29687"/>
          <a:stretch/>
        </p:blipFill>
        <p:spPr bwMode="auto">
          <a:xfrm>
            <a:off x="3531704" y="4344523"/>
            <a:ext cx="4352456" cy="170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2317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FA8A77-072E-5BCC-4EFA-D778D78F9C18}"/>
              </a:ext>
            </a:extLst>
          </p:cNvPr>
          <p:cNvSpPr>
            <a:spLocks noGrp="1"/>
          </p:cNvSpPr>
          <p:nvPr>
            <p:ph type="title"/>
          </p:nvPr>
        </p:nvSpPr>
        <p:spPr>
          <a:xfrm>
            <a:off x="172720" y="365126"/>
            <a:ext cx="11816080" cy="801066"/>
          </a:xfrm>
        </p:spPr>
        <p:txBody>
          <a:bodyPr>
            <a:normAutofit fontScale="90000"/>
          </a:bodyPr>
          <a:lstStyle/>
          <a:p>
            <a:r>
              <a:rPr lang="en-GB" sz="4400" dirty="0"/>
              <a:t>Smart Contracts for Intellectual Property Licensing</a:t>
            </a:r>
            <a:r>
              <a:rPr lang="tr-TR" sz="4400" dirty="0"/>
              <a:t>-</a:t>
            </a:r>
            <a:r>
              <a:rPr lang="en-GB" dirty="0"/>
              <a:t> Smart Contracts for Royalties </a:t>
            </a:r>
            <a:endParaRPr lang="tr-TR" dirty="0"/>
          </a:p>
        </p:txBody>
      </p:sp>
      <p:sp>
        <p:nvSpPr>
          <p:cNvPr id="3" name="İçerik Yer Tutucusu 2">
            <a:extLst>
              <a:ext uri="{FF2B5EF4-FFF2-40B4-BE49-F238E27FC236}">
                <a16:creationId xmlns:a16="http://schemas.microsoft.com/office/drawing/2014/main" id="{11F7A4C5-3816-BF26-0422-A8E872C97768}"/>
              </a:ext>
            </a:extLst>
          </p:cNvPr>
          <p:cNvSpPr>
            <a:spLocks noGrp="1"/>
          </p:cNvSpPr>
          <p:nvPr>
            <p:ph idx="1"/>
          </p:nvPr>
        </p:nvSpPr>
        <p:spPr>
          <a:xfrm>
            <a:off x="172720" y="1444487"/>
            <a:ext cx="11917680" cy="4732476"/>
          </a:xfrm>
        </p:spPr>
        <p:txBody>
          <a:bodyPr>
            <a:normAutofit/>
          </a:bodyPr>
          <a:lstStyle/>
          <a:p>
            <a:pPr marL="263525" indent="-263525" algn="l">
              <a:buFont typeface="+mj-lt"/>
              <a:buAutoNum type="arabicPeriod" startAt="6"/>
            </a:pPr>
            <a:r>
              <a:rPr lang="en-GB" sz="1600" b="1" i="0" dirty="0">
                <a:solidFill>
                  <a:srgbClr val="0D0D0D"/>
                </a:solidFill>
                <a:effectLst/>
                <a:highlight>
                  <a:srgbClr val="FFFFFF"/>
                </a:highlight>
                <a:latin typeface="Söhne"/>
              </a:rPr>
              <a:t>Customizable Terms and Conditions:</a:t>
            </a:r>
            <a:r>
              <a:rPr lang="en-GB" sz="1600" b="0" i="0" dirty="0">
                <a:solidFill>
                  <a:srgbClr val="0D0D0D"/>
                </a:solidFill>
                <a:effectLst/>
                <a:highlight>
                  <a:srgbClr val="FFFFFF"/>
                </a:highlight>
                <a:latin typeface="Söhne"/>
              </a:rPr>
              <a:t> Smart contracts allow for customizable royalty terms and conditions, such as royalty rates, payment schedules, revenue sharing arrangements, and territorial restrictions. These terms are encoded in the contract and automatically enforced.</a:t>
            </a:r>
          </a:p>
          <a:p>
            <a:pPr algn="l">
              <a:buFont typeface="+mj-lt"/>
              <a:buAutoNum type="arabicPeriod" startAt="6"/>
            </a:pPr>
            <a:r>
              <a:rPr lang="en-GB" sz="1600" b="1" i="0" dirty="0">
                <a:solidFill>
                  <a:srgbClr val="0D0D0D"/>
                </a:solidFill>
                <a:effectLst/>
                <a:highlight>
                  <a:srgbClr val="FFFFFF"/>
                </a:highlight>
                <a:latin typeface="Söhne"/>
              </a:rPr>
              <a:t>Global Reach:</a:t>
            </a:r>
            <a:r>
              <a:rPr lang="en-GB" sz="1600" b="0" i="0" dirty="0">
                <a:solidFill>
                  <a:srgbClr val="0D0D0D"/>
                </a:solidFill>
                <a:effectLst/>
                <a:highlight>
                  <a:srgbClr val="FFFFFF"/>
                </a:highlight>
                <a:latin typeface="Söhne"/>
              </a:rPr>
              <a:t> With blockchain technology, smart contracts can facilitate global royalty payments seamlessly, overcoming barriers such as currency conversion, cross-border transactions, and complex royalty structures.</a:t>
            </a:r>
          </a:p>
          <a:p>
            <a:pPr algn="l">
              <a:buFont typeface="+mj-lt"/>
              <a:buAutoNum type="arabicPeriod" startAt="6"/>
            </a:pPr>
            <a:r>
              <a:rPr lang="en-GB" sz="1600" b="1" i="0" dirty="0">
                <a:solidFill>
                  <a:srgbClr val="0D0D0D"/>
                </a:solidFill>
                <a:effectLst/>
                <a:highlight>
                  <a:srgbClr val="FFFFFF"/>
                </a:highlight>
                <a:latin typeface="Söhne"/>
              </a:rPr>
              <a:t>Enhanced Trust and Security:</a:t>
            </a:r>
            <a:r>
              <a:rPr lang="en-GB" sz="1600" b="0" i="0" dirty="0">
                <a:solidFill>
                  <a:srgbClr val="0D0D0D"/>
                </a:solidFill>
                <a:effectLst/>
                <a:highlight>
                  <a:srgbClr val="FFFFFF"/>
                </a:highlight>
                <a:latin typeface="Söhne"/>
              </a:rPr>
              <a:t> Blockchain's decentralized and tamper-resistant nature enhances trust among parties by ensuring that royalty payments are executed according to the agreed-upon terms without the risk of fraud or manipulation.</a:t>
            </a:r>
          </a:p>
          <a:p>
            <a:pPr algn="l">
              <a:buFont typeface="+mj-lt"/>
              <a:buAutoNum type="arabicPeriod" startAt="6"/>
            </a:pPr>
            <a:r>
              <a:rPr lang="en-GB" sz="1600" b="1" i="0" dirty="0">
                <a:solidFill>
                  <a:srgbClr val="0D0D0D"/>
                </a:solidFill>
                <a:effectLst/>
                <a:highlight>
                  <a:srgbClr val="FFFFFF"/>
                </a:highlight>
                <a:latin typeface="Söhne"/>
              </a:rPr>
              <a:t>Real-Time Reporting:</a:t>
            </a:r>
            <a:r>
              <a:rPr lang="en-GB" sz="1600" b="0" i="0" dirty="0">
                <a:solidFill>
                  <a:srgbClr val="0D0D0D"/>
                </a:solidFill>
                <a:effectLst/>
                <a:highlight>
                  <a:srgbClr val="FFFFFF"/>
                </a:highlight>
                <a:latin typeface="Söhne"/>
              </a:rPr>
              <a:t> Smart contracts can provide real-time reporting and analytics on royalty earnings, sales data, and performance metrics, empowering rights holders with actionable insights for strategic decision-making.</a:t>
            </a:r>
          </a:p>
          <a:p>
            <a:pPr marL="0" indent="0">
              <a:buNone/>
            </a:pPr>
            <a:endParaRPr lang="tr-TR" sz="1600" dirty="0"/>
          </a:p>
        </p:txBody>
      </p:sp>
      <p:sp>
        <p:nvSpPr>
          <p:cNvPr id="4" name="Slayt Numarası Yer Tutucusu 3">
            <a:extLst>
              <a:ext uri="{FF2B5EF4-FFF2-40B4-BE49-F238E27FC236}">
                <a16:creationId xmlns:a16="http://schemas.microsoft.com/office/drawing/2014/main" id="{746DCDEC-DF3A-CA16-2A63-354C3BDC12C7}"/>
              </a:ext>
            </a:extLst>
          </p:cNvPr>
          <p:cNvSpPr>
            <a:spLocks noGrp="1"/>
          </p:cNvSpPr>
          <p:nvPr>
            <p:ph type="sldNum" sz="quarter" idx="12"/>
          </p:nvPr>
        </p:nvSpPr>
        <p:spPr/>
        <p:txBody>
          <a:bodyPr/>
          <a:lstStyle/>
          <a:p>
            <a:fld id="{2926B2C5-729E-49C2-AB30-FB04D85775A3}" type="slidenum">
              <a:rPr lang="tr-TR" smtClean="0"/>
              <a:t>69</a:t>
            </a:fld>
            <a:endParaRPr lang="tr-TR" dirty="0"/>
          </a:p>
        </p:txBody>
      </p:sp>
      <p:pic>
        <p:nvPicPr>
          <p:cNvPr id="6" name="Picture 2" descr="What Are Royalty Checks And How Do They Work? | Clever Girl Finance">
            <a:extLst>
              <a:ext uri="{FF2B5EF4-FFF2-40B4-BE49-F238E27FC236}">
                <a16:creationId xmlns:a16="http://schemas.microsoft.com/office/drawing/2014/main" id="{37FB7A40-1CB5-9C6D-CA26-55169FC8A3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676" b="29687"/>
          <a:stretch/>
        </p:blipFill>
        <p:spPr bwMode="auto">
          <a:xfrm>
            <a:off x="3633304" y="4070203"/>
            <a:ext cx="4352456" cy="170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358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263B63-7ACC-AB78-68D4-95DF19CA9B29}"/>
              </a:ext>
            </a:extLst>
          </p:cNvPr>
          <p:cNvSpPr>
            <a:spLocks noGrp="1"/>
          </p:cNvSpPr>
          <p:nvPr>
            <p:ph type="title"/>
          </p:nvPr>
        </p:nvSpPr>
        <p:spPr/>
        <p:txBody>
          <a:bodyPr/>
          <a:lstStyle/>
          <a:p>
            <a:r>
              <a:rPr lang="en-GB" dirty="0"/>
              <a:t>Smart Contract Platforms</a:t>
            </a:r>
            <a:r>
              <a:rPr lang="tr-TR" dirty="0"/>
              <a:t> - </a:t>
            </a:r>
            <a:r>
              <a:rPr lang="tr-TR" dirty="0" err="1"/>
              <a:t>Ethereum</a:t>
            </a:r>
            <a:endParaRPr lang="tr-TR" dirty="0"/>
          </a:p>
        </p:txBody>
      </p:sp>
      <p:sp>
        <p:nvSpPr>
          <p:cNvPr id="3" name="İçerik Yer Tutucusu 2">
            <a:extLst>
              <a:ext uri="{FF2B5EF4-FFF2-40B4-BE49-F238E27FC236}">
                <a16:creationId xmlns:a16="http://schemas.microsoft.com/office/drawing/2014/main" id="{E603B93E-81E1-8484-4F88-717F0ABF3A8C}"/>
              </a:ext>
            </a:extLst>
          </p:cNvPr>
          <p:cNvSpPr>
            <a:spLocks noGrp="1"/>
          </p:cNvSpPr>
          <p:nvPr>
            <p:ph idx="1"/>
          </p:nvPr>
        </p:nvSpPr>
        <p:spPr/>
        <p:txBody>
          <a:bodyPr>
            <a:normAutofit fontScale="92500" lnSpcReduction="10000"/>
          </a:bodyPr>
          <a:lstStyle/>
          <a:p>
            <a:pPr marL="0" indent="0">
              <a:buNone/>
            </a:pPr>
            <a:r>
              <a:rPr lang="en-GB" sz="2400" b="1" i="0" dirty="0">
                <a:solidFill>
                  <a:srgbClr val="0D0D0D"/>
                </a:solidFill>
                <a:effectLst/>
                <a:highlight>
                  <a:srgbClr val="FFFFFF"/>
                </a:highlight>
                <a:latin typeface="Söhne"/>
              </a:rPr>
              <a:t>Gas Fees:</a:t>
            </a:r>
            <a:r>
              <a:rPr lang="en-GB" sz="2400" b="0" i="0" dirty="0">
                <a:solidFill>
                  <a:srgbClr val="0D0D0D"/>
                </a:solidFill>
                <a:effectLst/>
                <a:highlight>
                  <a:srgbClr val="FFFFFF"/>
                </a:highlight>
                <a:latin typeface="Söhne"/>
              </a:rPr>
              <a:t> Ethereum and similar platforms require users to pay gas fees for executing smart contracts. Gas fees represent the computational resources required for contract execution and help prevent spam and abuse on the network.</a:t>
            </a:r>
            <a:endParaRPr lang="tr-TR" sz="2400" b="0" i="0" dirty="0">
              <a:solidFill>
                <a:srgbClr val="0D0D0D"/>
              </a:solidFill>
              <a:effectLst/>
              <a:highlight>
                <a:srgbClr val="FFFFFF"/>
              </a:highlight>
              <a:latin typeface="Söhne"/>
            </a:endParaRPr>
          </a:p>
          <a:p>
            <a:pPr marL="0" indent="0">
              <a:buNone/>
            </a:pPr>
            <a:r>
              <a:rPr lang="tr-TR" sz="2400" b="1" i="0" dirty="0" err="1">
                <a:solidFill>
                  <a:srgbClr val="0D0D0D"/>
                </a:solidFill>
                <a:effectLst/>
                <a:highlight>
                  <a:srgbClr val="FFFFFF"/>
                </a:highlight>
                <a:latin typeface="Söhne"/>
              </a:rPr>
              <a:t>Interoperability</a:t>
            </a:r>
            <a:r>
              <a:rPr lang="tr-TR" sz="2400" b="1" i="0" dirty="0">
                <a:solidFill>
                  <a:srgbClr val="0D0D0D"/>
                </a:solidFill>
                <a:effectLst/>
                <a:highlight>
                  <a:srgbClr val="FFFFFF"/>
                </a:highlight>
                <a:latin typeface="Söhne"/>
              </a:rPr>
              <a:t>:</a:t>
            </a:r>
            <a:r>
              <a:rPr lang="tr-TR" sz="2400" b="0" i="0" dirty="0">
                <a:solidFill>
                  <a:srgbClr val="0D0D0D"/>
                </a:solidFill>
                <a:effectLst/>
                <a:highlight>
                  <a:srgbClr val="FFFFFF"/>
                </a:highlight>
                <a:latin typeface="Söhne"/>
              </a:rPr>
              <a:t> Smart </a:t>
            </a:r>
            <a:r>
              <a:rPr lang="tr-TR" sz="2400" b="0" i="0" dirty="0" err="1">
                <a:solidFill>
                  <a:srgbClr val="0D0D0D"/>
                </a:solidFill>
                <a:effectLst/>
                <a:highlight>
                  <a:srgbClr val="FFFFFF"/>
                </a:highlight>
                <a:latin typeface="Söhne"/>
              </a:rPr>
              <a:t>contract</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platforms</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may</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support</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interoperability</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with</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other</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blockchains</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and</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protocols</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Ethereum</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for</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example</a:t>
            </a:r>
            <a:r>
              <a:rPr lang="tr-TR" sz="2400" b="0" i="0" dirty="0">
                <a:solidFill>
                  <a:srgbClr val="0D0D0D"/>
                </a:solidFill>
                <a:effectLst/>
                <a:highlight>
                  <a:srgbClr val="FFFFFF"/>
                </a:highlight>
                <a:latin typeface="Söhne"/>
              </a:rPr>
              <a:t>, has </a:t>
            </a:r>
            <a:r>
              <a:rPr lang="tr-TR" sz="2400" b="0" i="0" dirty="0" err="1">
                <a:solidFill>
                  <a:srgbClr val="0D0D0D"/>
                </a:solidFill>
                <a:effectLst/>
                <a:highlight>
                  <a:srgbClr val="FFFFFF"/>
                </a:highlight>
                <a:latin typeface="Söhne"/>
              </a:rPr>
              <a:t>initiatives</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like</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Ethereum</a:t>
            </a:r>
            <a:r>
              <a:rPr lang="tr-TR" sz="2400" b="0" i="0" dirty="0">
                <a:solidFill>
                  <a:srgbClr val="0D0D0D"/>
                </a:solidFill>
                <a:effectLst/>
                <a:highlight>
                  <a:srgbClr val="FFFFFF"/>
                </a:highlight>
                <a:latin typeface="Söhne"/>
              </a:rPr>
              <a:t> Virtual Machine (EVM) </a:t>
            </a:r>
            <a:r>
              <a:rPr lang="tr-TR" sz="2400" b="0" i="0" dirty="0" err="1">
                <a:solidFill>
                  <a:srgbClr val="0D0D0D"/>
                </a:solidFill>
                <a:effectLst/>
                <a:highlight>
                  <a:srgbClr val="FFFFFF"/>
                </a:highlight>
                <a:latin typeface="Söhne"/>
              </a:rPr>
              <a:t>compatibility</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and</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Ethereum</a:t>
            </a:r>
            <a:r>
              <a:rPr lang="tr-TR" sz="2400" b="0" i="0" dirty="0">
                <a:solidFill>
                  <a:srgbClr val="0D0D0D"/>
                </a:solidFill>
                <a:effectLst/>
                <a:highlight>
                  <a:srgbClr val="FFFFFF"/>
                </a:highlight>
                <a:latin typeface="Söhne"/>
              </a:rPr>
              <a:t> Name Service (ENS) </a:t>
            </a:r>
            <a:r>
              <a:rPr lang="tr-TR" sz="2400" b="0" i="0" dirty="0" err="1">
                <a:solidFill>
                  <a:srgbClr val="0D0D0D"/>
                </a:solidFill>
                <a:effectLst/>
                <a:highlight>
                  <a:srgbClr val="FFFFFF"/>
                </a:highlight>
                <a:latin typeface="Söhne"/>
              </a:rPr>
              <a:t>to</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enhance</a:t>
            </a:r>
            <a:r>
              <a:rPr lang="tr-TR" sz="2400" b="0" i="0" dirty="0">
                <a:solidFill>
                  <a:srgbClr val="0D0D0D"/>
                </a:solidFill>
                <a:effectLst/>
                <a:highlight>
                  <a:srgbClr val="FFFFFF"/>
                </a:highlight>
                <a:latin typeface="Söhne"/>
              </a:rPr>
              <a:t> </a:t>
            </a:r>
            <a:r>
              <a:rPr lang="tr-TR" sz="2400" b="0" i="0" dirty="0" err="1">
                <a:solidFill>
                  <a:srgbClr val="0D0D0D"/>
                </a:solidFill>
                <a:effectLst/>
                <a:highlight>
                  <a:srgbClr val="FFFFFF"/>
                </a:highlight>
                <a:latin typeface="Söhne"/>
              </a:rPr>
              <a:t>interoperability</a:t>
            </a:r>
            <a:r>
              <a:rPr lang="tr-TR" sz="2400" b="0" i="0" dirty="0">
                <a:solidFill>
                  <a:srgbClr val="0D0D0D"/>
                </a:solidFill>
                <a:effectLst/>
                <a:highlight>
                  <a:srgbClr val="FFFFFF"/>
                </a:highlight>
                <a:latin typeface="Söhne"/>
              </a:rPr>
              <a:t>.</a:t>
            </a:r>
            <a:endParaRPr lang="tr-TR" sz="2400" dirty="0">
              <a:solidFill>
                <a:srgbClr val="0D0D0D"/>
              </a:solidFill>
              <a:highlight>
                <a:srgbClr val="FFFFFF"/>
              </a:highlight>
              <a:latin typeface="Söhne"/>
            </a:endParaRPr>
          </a:p>
          <a:p>
            <a:pPr marL="0" indent="0" algn="l">
              <a:buNone/>
            </a:pPr>
            <a:r>
              <a:rPr lang="en-GB" sz="2400" b="1" i="0" dirty="0">
                <a:solidFill>
                  <a:srgbClr val="0D0D0D"/>
                </a:solidFill>
                <a:effectLst/>
                <a:highlight>
                  <a:srgbClr val="FFFFFF"/>
                </a:highlight>
                <a:latin typeface="Söhne"/>
              </a:rPr>
              <a:t>Decentralized Finance (DeFi):</a:t>
            </a:r>
            <a:r>
              <a:rPr lang="en-GB" sz="2400" b="0" i="0" dirty="0">
                <a:solidFill>
                  <a:srgbClr val="0D0D0D"/>
                </a:solidFill>
                <a:effectLst/>
                <a:highlight>
                  <a:srgbClr val="FFFFFF"/>
                </a:highlight>
                <a:latin typeface="Söhne"/>
              </a:rPr>
              <a:t> Ethereum is widely used in the DeFi space, hosting a variety of financial applications like decentralized exchanges (DEXs), lending protocols, yield farming platforms, and more. These applications leverage smart contracts for automated and </a:t>
            </a:r>
            <a:r>
              <a:rPr lang="en-GB" sz="2400" b="0" i="0" dirty="0" err="1">
                <a:solidFill>
                  <a:srgbClr val="0D0D0D"/>
                </a:solidFill>
                <a:effectLst/>
                <a:highlight>
                  <a:srgbClr val="FFFFFF"/>
                </a:highlight>
                <a:latin typeface="Söhne"/>
              </a:rPr>
              <a:t>trustless</a:t>
            </a:r>
            <a:r>
              <a:rPr lang="en-GB" sz="2400" b="0" i="0" dirty="0">
                <a:solidFill>
                  <a:srgbClr val="0D0D0D"/>
                </a:solidFill>
                <a:effectLst/>
                <a:highlight>
                  <a:srgbClr val="FFFFFF"/>
                </a:highlight>
                <a:latin typeface="Söhne"/>
              </a:rPr>
              <a:t> financial transactions.</a:t>
            </a:r>
          </a:p>
          <a:p>
            <a:pPr marL="0" indent="0" algn="l">
              <a:buNone/>
            </a:pPr>
            <a:r>
              <a:rPr lang="en-GB" sz="2400" b="1" i="0" dirty="0">
                <a:solidFill>
                  <a:srgbClr val="0D0D0D"/>
                </a:solidFill>
                <a:effectLst/>
                <a:highlight>
                  <a:srgbClr val="FFFFFF"/>
                </a:highlight>
                <a:latin typeface="Söhne"/>
              </a:rPr>
              <a:t>Scalability Challenges:</a:t>
            </a:r>
            <a:r>
              <a:rPr lang="en-GB" sz="2400" b="0" i="0" dirty="0">
                <a:solidFill>
                  <a:srgbClr val="0D0D0D"/>
                </a:solidFill>
                <a:effectLst/>
                <a:highlight>
                  <a:srgbClr val="FFFFFF"/>
                </a:highlight>
                <a:latin typeface="Söhne"/>
              </a:rPr>
              <a:t> One of the ongoing challenges for smart contract platforms like Ethereum is scalability. As the network grows, issues such as high transaction fees and network congestion can arise. Solutions like layer 2 scaling solutions and Ethereum 2.0 aim to address these scalability challenges.</a:t>
            </a:r>
          </a:p>
          <a:p>
            <a:endParaRPr lang="tr-TR" sz="2400" dirty="0"/>
          </a:p>
        </p:txBody>
      </p:sp>
      <p:sp>
        <p:nvSpPr>
          <p:cNvPr id="4" name="Slayt Numarası Yer Tutucusu 3">
            <a:extLst>
              <a:ext uri="{FF2B5EF4-FFF2-40B4-BE49-F238E27FC236}">
                <a16:creationId xmlns:a16="http://schemas.microsoft.com/office/drawing/2014/main" id="{6D3109F5-67B9-4674-2514-7E3F975C2F29}"/>
              </a:ext>
            </a:extLst>
          </p:cNvPr>
          <p:cNvSpPr>
            <a:spLocks noGrp="1"/>
          </p:cNvSpPr>
          <p:nvPr>
            <p:ph type="sldNum" sz="quarter" idx="12"/>
          </p:nvPr>
        </p:nvSpPr>
        <p:spPr/>
        <p:txBody>
          <a:bodyPr/>
          <a:lstStyle/>
          <a:p>
            <a:fld id="{2926B2C5-729E-49C2-AB30-FB04D85775A3}" type="slidenum">
              <a:rPr lang="tr-TR" smtClean="0"/>
              <a:t>7</a:t>
            </a:fld>
            <a:endParaRPr lang="tr-TR" dirty="0"/>
          </a:p>
        </p:txBody>
      </p:sp>
    </p:spTree>
    <p:extLst>
      <p:ext uri="{BB962C8B-B14F-4D97-AF65-F5344CB8AC3E}">
        <p14:creationId xmlns:p14="http://schemas.microsoft.com/office/powerpoint/2010/main" val="7846129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A80BF5-C733-5E16-37BA-E8F5831FB931}"/>
              </a:ext>
            </a:extLst>
          </p:cNvPr>
          <p:cNvSpPr>
            <a:spLocks noGrp="1"/>
          </p:cNvSpPr>
          <p:nvPr>
            <p:ph type="title"/>
          </p:nvPr>
        </p:nvSpPr>
        <p:spPr>
          <a:xfrm>
            <a:off x="238760" y="365126"/>
            <a:ext cx="11699240" cy="801066"/>
          </a:xfrm>
        </p:spPr>
        <p:txBody>
          <a:bodyPr>
            <a:normAutofit fontScale="90000"/>
          </a:bodyPr>
          <a:lstStyle/>
          <a:p>
            <a:r>
              <a:rPr lang="en-GB" sz="4400" dirty="0"/>
              <a:t>Smart Contracts for Intellectual Property Licensing</a:t>
            </a:r>
            <a:r>
              <a:rPr lang="tr-TR" sz="4400" dirty="0"/>
              <a:t>-</a:t>
            </a:r>
            <a:r>
              <a:rPr lang="en-GB" dirty="0"/>
              <a:t> Use Cases: Music, Content Licensing </a:t>
            </a:r>
            <a:endParaRPr lang="tr-TR" dirty="0"/>
          </a:p>
        </p:txBody>
      </p:sp>
      <p:sp>
        <p:nvSpPr>
          <p:cNvPr id="3" name="İçerik Yer Tutucusu 2">
            <a:extLst>
              <a:ext uri="{FF2B5EF4-FFF2-40B4-BE49-F238E27FC236}">
                <a16:creationId xmlns:a16="http://schemas.microsoft.com/office/drawing/2014/main" id="{D40A2E70-BC9A-32DF-D395-50FC291B624F}"/>
              </a:ext>
            </a:extLst>
          </p:cNvPr>
          <p:cNvSpPr>
            <a:spLocks noGrp="1"/>
          </p:cNvSpPr>
          <p:nvPr>
            <p:ph idx="1"/>
          </p:nvPr>
        </p:nvSpPr>
        <p:spPr>
          <a:xfrm>
            <a:off x="238760" y="1322567"/>
            <a:ext cx="11953240" cy="4732476"/>
          </a:xfrm>
        </p:spPr>
        <p:txBody>
          <a:bodyPr>
            <a:normAutofit/>
          </a:bodyPr>
          <a:lstStyle/>
          <a:p>
            <a:pPr marL="0" indent="0" algn="l">
              <a:buNone/>
            </a:pPr>
            <a:r>
              <a:rPr lang="en-GB" sz="1600" b="0" i="0" dirty="0">
                <a:solidFill>
                  <a:srgbClr val="0D0D0D"/>
                </a:solidFill>
                <a:effectLst/>
                <a:highlight>
                  <a:srgbClr val="FFFFFF"/>
                </a:highlight>
                <a:latin typeface="Söhne"/>
              </a:rPr>
              <a:t>Smart contracts for intellectual property (IP) licensing have numerous use cases, particularly in the music and content licensing industries. Here are some examples of how smart contracts can be used in these sectors:</a:t>
            </a:r>
          </a:p>
          <a:p>
            <a:pPr algn="l">
              <a:buFont typeface="+mj-lt"/>
              <a:buAutoNum type="arabicPeriod"/>
            </a:pPr>
            <a:r>
              <a:rPr lang="en-GB" sz="1600" b="1" i="0" dirty="0">
                <a:solidFill>
                  <a:srgbClr val="0D0D0D"/>
                </a:solidFill>
                <a:effectLst/>
                <a:highlight>
                  <a:srgbClr val="FFFFFF"/>
                </a:highlight>
                <a:latin typeface="Söhne"/>
              </a:rPr>
              <a:t>Music Royalties Management:</a:t>
            </a:r>
            <a:r>
              <a:rPr lang="en-GB" sz="1600" b="0" i="0" dirty="0">
                <a:solidFill>
                  <a:srgbClr val="0D0D0D"/>
                </a:solidFill>
                <a:effectLst/>
                <a:highlight>
                  <a:srgbClr val="FFFFFF"/>
                </a:highlight>
                <a:latin typeface="Söhne"/>
              </a:rPr>
              <a:t> Smart contracts can automate royalty calculations and payments for musicians, songwriters, and other stakeholders in the music industry. This includes tracking streams, downloads, and other usage metrics to ensure accurate and transparent royalty distributions.</a:t>
            </a:r>
          </a:p>
          <a:p>
            <a:pPr algn="l">
              <a:buFont typeface="+mj-lt"/>
              <a:buAutoNum type="arabicPeriod"/>
            </a:pPr>
            <a:r>
              <a:rPr lang="en-GB" sz="1600" b="1" i="0" dirty="0">
                <a:solidFill>
                  <a:srgbClr val="0D0D0D"/>
                </a:solidFill>
                <a:effectLst/>
                <a:highlight>
                  <a:srgbClr val="FFFFFF"/>
                </a:highlight>
                <a:latin typeface="Söhne"/>
              </a:rPr>
              <a:t>Content Distribution Agreements:</a:t>
            </a:r>
            <a:r>
              <a:rPr lang="en-GB" sz="1600" b="0" i="0" dirty="0">
                <a:solidFill>
                  <a:srgbClr val="0D0D0D"/>
                </a:solidFill>
                <a:effectLst/>
                <a:highlight>
                  <a:srgbClr val="FFFFFF"/>
                </a:highlight>
                <a:latin typeface="Söhne"/>
              </a:rPr>
              <a:t> Smart contracts can be used to manage content distribution agreements between content creators, publishers, streaming platforms, and other distributors. Contracts can include terms for revenue sharing, licensing fees, usage rights, and territorial restrictions.</a:t>
            </a:r>
          </a:p>
          <a:p>
            <a:pPr algn="l">
              <a:buFont typeface="+mj-lt"/>
              <a:buAutoNum type="arabicPeriod"/>
            </a:pPr>
            <a:r>
              <a:rPr lang="en-GB" sz="1600" b="1" i="0" dirty="0">
                <a:solidFill>
                  <a:srgbClr val="0D0D0D"/>
                </a:solidFill>
                <a:effectLst/>
                <a:highlight>
                  <a:srgbClr val="FFFFFF"/>
                </a:highlight>
                <a:latin typeface="Söhne"/>
              </a:rPr>
              <a:t>Licensing for Film and TV Productions:</a:t>
            </a:r>
            <a:r>
              <a:rPr lang="en-GB" sz="1600" b="0" i="0" dirty="0">
                <a:solidFill>
                  <a:srgbClr val="0D0D0D"/>
                </a:solidFill>
                <a:effectLst/>
                <a:highlight>
                  <a:srgbClr val="FFFFFF"/>
                </a:highlight>
                <a:latin typeface="Söhne"/>
              </a:rPr>
              <a:t> In the film and television industry, smart contracts can streamline licensing agreements for content usage, including music licensing for soundtracks, stock footage licensing, and intellectual property rights management for scripts, characters, and storylines.</a:t>
            </a:r>
          </a:p>
          <a:p>
            <a:pPr algn="l">
              <a:buFont typeface="+mj-lt"/>
              <a:buAutoNum type="arabicPeriod"/>
            </a:pPr>
            <a:r>
              <a:rPr lang="en-GB" sz="1600" b="1" i="0" dirty="0">
                <a:solidFill>
                  <a:srgbClr val="0D0D0D"/>
                </a:solidFill>
                <a:effectLst/>
                <a:highlight>
                  <a:srgbClr val="FFFFFF"/>
                </a:highlight>
                <a:latin typeface="Söhne"/>
              </a:rPr>
              <a:t>Digital Art and NFTs:</a:t>
            </a:r>
            <a:r>
              <a:rPr lang="en-GB" sz="1600" b="0" i="0" dirty="0">
                <a:solidFill>
                  <a:srgbClr val="0D0D0D"/>
                </a:solidFill>
                <a:effectLst/>
                <a:highlight>
                  <a:srgbClr val="FFFFFF"/>
                </a:highlight>
                <a:latin typeface="Söhne"/>
              </a:rPr>
              <a:t> For digital artists, smart contracts can facilitate licensing agreements for digital art, illustrations, animations, and other creative works. Non-fungible tokens (NFTs) can be integrated into smart contracts to tokenize and authenticate digital assets.</a:t>
            </a:r>
          </a:p>
          <a:p>
            <a:pPr marL="0" indent="0">
              <a:buNone/>
            </a:pPr>
            <a:endParaRPr lang="tr-TR" sz="1600" dirty="0"/>
          </a:p>
        </p:txBody>
      </p:sp>
      <p:sp>
        <p:nvSpPr>
          <p:cNvPr id="4" name="Slayt Numarası Yer Tutucusu 3">
            <a:extLst>
              <a:ext uri="{FF2B5EF4-FFF2-40B4-BE49-F238E27FC236}">
                <a16:creationId xmlns:a16="http://schemas.microsoft.com/office/drawing/2014/main" id="{43F8693B-EDD3-AC19-5A9A-3BE9FC23D865}"/>
              </a:ext>
            </a:extLst>
          </p:cNvPr>
          <p:cNvSpPr>
            <a:spLocks noGrp="1"/>
          </p:cNvSpPr>
          <p:nvPr>
            <p:ph type="sldNum" sz="quarter" idx="12"/>
          </p:nvPr>
        </p:nvSpPr>
        <p:spPr/>
        <p:txBody>
          <a:bodyPr/>
          <a:lstStyle/>
          <a:p>
            <a:fld id="{2926B2C5-729E-49C2-AB30-FB04D85775A3}" type="slidenum">
              <a:rPr lang="tr-TR" smtClean="0"/>
              <a:t>70</a:t>
            </a:fld>
            <a:endParaRPr lang="tr-TR" dirty="0"/>
          </a:p>
        </p:txBody>
      </p:sp>
      <p:pic>
        <p:nvPicPr>
          <p:cNvPr id="41988" name="Picture 4" descr="Types of Royalties: A Comprehensive Guide">
            <a:extLst>
              <a:ext uri="{FF2B5EF4-FFF2-40B4-BE49-F238E27FC236}">
                <a16:creationId xmlns:a16="http://schemas.microsoft.com/office/drawing/2014/main" id="{103280C7-6205-0A2D-9B41-9C7D0B0E1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763" y="4865314"/>
            <a:ext cx="2680474" cy="134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9217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A80BF5-C733-5E16-37BA-E8F5831FB931}"/>
              </a:ext>
            </a:extLst>
          </p:cNvPr>
          <p:cNvSpPr>
            <a:spLocks noGrp="1"/>
          </p:cNvSpPr>
          <p:nvPr>
            <p:ph type="title"/>
          </p:nvPr>
        </p:nvSpPr>
        <p:spPr>
          <a:xfrm>
            <a:off x="163002" y="351576"/>
            <a:ext cx="11693718" cy="801066"/>
          </a:xfrm>
        </p:spPr>
        <p:txBody>
          <a:bodyPr>
            <a:normAutofit fontScale="90000"/>
          </a:bodyPr>
          <a:lstStyle/>
          <a:p>
            <a:r>
              <a:rPr lang="en-GB" sz="4400" dirty="0"/>
              <a:t>Smart Contracts for Intellectual Property Licensing</a:t>
            </a:r>
            <a:r>
              <a:rPr lang="tr-TR" sz="4400" dirty="0"/>
              <a:t>-</a:t>
            </a:r>
            <a:r>
              <a:rPr lang="en-GB" dirty="0"/>
              <a:t> Use Cases: Music, Content Licensing </a:t>
            </a:r>
            <a:endParaRPr lang="tr-TR" dirty="0"/>
          </a:p>
        </p:txBody>
      </p:sp>
      <p:sp>
        <p:nvSpPr>
          <p:cNvPr id="3" name="İçerik Yer Tutucusu 2">
            <a:extLst>
              <a:ext uri="{FF2B5EF4-FFF2-40B4-BE49-F238E27FC236}">
                <a16:creationId xmlns:a16="http://schemas.microsoft.com/office/drawing/2014/main" id="{D40A2E70-BC9A-32DF-D395-50FC291B624F}"/>
              </a:ext>
            </a:extLst>
          </p:cNvPr>
          <p:cNvSpPr>
            <a:spLocks noGrp="1"/>
          </p:cNvSpPr>
          <p:nvPr>
            <p:ph idx="1"/>
          </p:nvPr>
        </p:nvSpPr>
        <p:spPr>
          <a:xfrm>
            <a:off x="163002" y="1330173"/>
            <a:ext cx="11693718" cy="3191027"/>
          </a:xfrm>
        </p:spPr>
        <p:txBody>
          <a:bodyPr>
            <a:normAutofit/>
          </a:bodyPr>
          <a:lstStyle/>
          <a:p>
            <a:pPr marL="263525" indent="-263525" algn="l">
              <a:buFont typeface="+mj-lt"/>
              <a:buAutoNum type="arabicPeriod" startAt="5"/>
            </a:pPr>
            <a:r>
              <a:rPr lang="en-GB" sz="1600" b="1" i="0" dirty="0">
                <a:solidFill>
                  <a:srgbClr val="0D0D0D"/>
                </a:solidFill>
                <a:effectLst/>
                <a:highlight>
                  <a:srgbClr val="FFFFFF"/>
                </a:highlight>
                <a:latin typeface="Söhne"/>
              </a:rPr>
              <a:t>Content Monetization on Social Media:</a:t>
            </a:r>
            <a:r>
              <a:rPr lang="en-GB" sz="1600" b="0" i="0" dirty="0">
                <a:solidFill>
                  <a:srgbClr val="0D0D0D"/>
                </a:solidFill>
                <a:effectLst/>
                <a:highlight>
                  <a:srgbClr val="FFFFFF"/>
                </a:highlight>
                <a:latin typeface="Söhne"/>
              </a:rPr>
              <a:t> Content creators on social media platforms can use smart contracts to monetize their content through licensing agreements with brands, advertisers, and media companies. Contracts can specify usage rights, sponsorship deals, and revenue sharing terms.</a:t>
            </a:r>
          </a:p>
          <a:p>
            <a:pPr algn="l">
              <a:buFont typeface="+mj-lt"/>
              <a:buAutoNum type="arabicPeriod" startAt="5"/>
            </a:pPr>
            <a:r>
              <a:rPr lang="en-GB" sz="1600" b="1" i="0" dirty="0">
                <a:solidFill>
                  <a:srgbClr val="0D0D0D"/>
                </a:solidFill>
                <a:effectLst/>
                <a:highlight>
                  <a:srgbClr val="FFFFFF"/>
                </a:highlight>
                <a:latin typeface="Söhne"/>
              </a:rPr>
              <a:t>Open Access Publishing:</a:t>
            </a:r>
            <a:r>
              <a:rPr lang="en-GB" sz="1600" b="0" i="0" dirty="0">
                <a:solidFill>
                  <a:srgbClr val="0D0D0D"/>
                </a:solidFill>
                <a:effectLst/>
                <a:highlight>
                  <a:srgbClr val="FFFFFF"/>
                </a:highlight>
                <a:latin typeface="Söhne"/>
              </a:rPr>
              <a:t> Smart contracts can be applied in academic publishing and open access initiatives to manage licensing agreements for scholarly articles, research papers, and educational resources. Contracts can define access rights, distribution channels, and publication fees.</a:t>
            </a:r>
          </a:p>
          <a:p>
            <a:pPr algn="l">
              <a:buFont typeface="+mj-lt"/>
              <a:buAutoNum type="arabicPeriod" startAt="5"/>
            </a:pPr>
            <a:r>
              <a:rPr lang="en-GB" sz="1600" b="1" i="0" dirty="0">
                <a:solidFill>
                  <a:srgbClr val="0D0D0D"/>
                </a:solidFill>
                <a:effectLst/>
                <a:highlight>
                  <a:srgbClr val="FFFFFF"/>
                </a:highlight>
                <a:latin typeface="Söhne"/>
              </a:rPr>
              <a:t>E-book and Digital Media Sales:</a:t>
            </a:r>
            <a:r>
              <a:rPr lang="en-GB" sz="1600" b="0" i="0" dirty="0">
                <a:solidFill>
                  <a:srgbClr val="0D0D0D"/>
                </a:solidFill>
                <a:effectLst/>
                <a:highlight>
                  <a:srgbClr val="FFFFFF"/>
                </a:highlight>
                <a:latin typeface="Söhne"/>
              </a:rPr>
              <a:t> Authors, publishers, and distributors can use smart contracts to automate e-book sales, digital media licensing, and content distribution on online platforms. Contracts can include royalty rates, DRM (Digital Rights Management) policies, and payment schedules.</a:t>
            </a:r>
          </a:p>
          <a:p>
            <a:pPr algn="l">
              <a:buFont typeface="+mj-lt"/>
              <a:buAutoNum type="arabicPeriod" startAt="5"/>
            </a:pPr>
            <a:r>
              <a:rPr lang="en-GB" sz="1600" b="1" i="0" dirty="0">
                <a:solidFill>
                  <a:srgbClr val="0D0D0D"/>
                </a:solidFill>
                <a:effectLst/>
                <a:highlight>
                  <a:srgbClr val="FFFFFF"/>
                </a:highlight>
                <a:latin typeface="Söhne"/>
              </a:rPr>
              <a:t>Brand Licensing and Merchandising:</a:t>
            </a:r>
            <a:r>
              <a:rPr lang="en-GB" sz="1600" b="0" i="0" dirty="0">
                <a:solidFill>
                  <a:srgbClr val="0D0D0D"/>
                </a:solidFill>
                <a:effectLst/>
                <a:highlight>
                  <a:srgbClr val="FFFFFF"/>
                </a:highlight>
                <a:latin typeface="Söhne"/>
              </a:rPr>
              <a:t> Smart contracts can facilitate brand licensing agreements for merchandise, apparel, collectibles, and branded products. Contracts can govern trademark usage, product distribution, royalty payments, and licensing fees.</a:t>
            </a:r>
          </a:p>
          <a:p>
            <a:endParaRPr lang="tr-TR" sz="1600" dirty="0"/>
          </a:p>
        </p:txBody>
      </p:sp>
      <p:sp>
        <p:nvSpPr>
          <p:cNvPr id="4" name="Slayt Numarası Yer Tutucusu 3">
            <a:extLst>
              <a:ext uri="{FF2B5EF4-FFF2-40B4-BE49-F238E27FC236}">
                <a16:creationId xmlns:a16="http://schemas.microsoft.com/office/drawing/2014/main" id="{43F8693B-EDD3-AC19-5A9A-3BE9FC23D865}"/>
              </a:ext>
            </a:extLst>
          </p:cNvPr>
          <p:cNvSpPr>
            <a:spLocks noGrp="1"/>
          </p:cNvSpPr>
          <p:nvPr>
            <p:ph type="sldNum" sz="quarter" idx="12"/>
          </p:nvPr>
        </p:nvSpPr>
        <p:spPr/>
        <p:txBody>
          <a:bodyPr/>
          <a:lstStyle/>
          <a:p>
            <a:fld id="{2926B2C5-729E-49C2-AB30-FB04D85775A3}" type="slidenum">
              <a:rPr lang="tr-TR" smtClean="0"/>
              <a:t>71</a:t>
            </a:fld>
            <a:endParaRPr lang="tr-TR" dirty="0"/>
          </a:p>
        </p:txBody>
      </p:sp>
      <p:pic>
        <p:nvPicPr>
          <p:cNvPr id="41988" name="Picture 4" descr="Types of Royalties: A Comprehensive Guide">
            <a:extLst>
              <a:ext uri="{FF2B5EF4-FFF2-40B4-BE49-F238E27FC236}">
                <a16:creationId xmlns:a16="http://schemas.microsoft.com/office/drawing/2014/main" id="{103280C7-6205-0A2D-9B41-9C7D0B0E1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202" y="4521200"/>
            <a:ext cx="3240598" cy="1620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4528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AC285B-EB60-F43F-071E-74185F4AA0CE}"/>
              </a:ext>
            </a:extLst>
          </p:cNvPr>
          <p:cNvSpPr>
            <a:spLocks noGrp="1"/>
          </p:cNvSpPr>
          <p:nvPr>
            <p:ph type="title"/>
          </p:nvPr>
        </p:nvSpPr>
        <p:spPr/>
        <p:txBody>
          <a:bodyPr>
            <a:normAutofit fontScale="90000"/>
          </a:bodyPr>
          <a:lstStyle/>
          <a:p>
            <a:r>
              <a:rPr lang="en-GB" sz="4400" dirty="0"/>
              <a:t>Smart Contracts for Intellectual Property Licensing</a:t>
            </a:r>
            <a:r>
              <a:rPr lang="tr-TR" sz="4400" dirty="0"/>
              <a:t>-</a:t>
            </a:r>
            <a:r>
              <a:rPr lang="en-GB" dirty="0"/>
              <a:t> Ensuring Fair Compensation </a:t>
            </a:r>
            <a:endParaRPr lang="tr-TR" dirty="0"/>
          </a:p>
        </p:txBody>
      </p:sp>
      <p:sp>
        <p:nvSpPr>
          <p:cNvPr id="3" name="İçerik Yer Tutucusu 2">
            <a:extLst>
              <a:ext uri="{FF2B5EF4-FFF2-40B4-BE49-F238E27FC236}">
                <a16:creationId xmlns:a16="http://schemas.microsoft.com/office/drawing/2014/main" id="{240A1A11-C591-4F95-652C-E6C1B675031E}"/>
              </a:ext>
            </a:extLst>
          </p:cNvPr>
          <p:cNvSpPr>
            <a:spLocks noGrp="1"/>
          </p:cNvSpPr>
          <p:nvPr>
            <p:ph idx="1"/>
          </p:nvPr>
        </p:nvSpPr>
        <p:spPr/>
        <p:txBody>
          <a:bodyPr>
            <a:normAutofit/>
          </a:bodyPr>
          <a:lstStyle/>
          <a:p>
            <a:pPr marL="0" indent="0" algn="l">
              <a:buNone/>
            </a:pPr>
            <a:r>
              <a:rPr lang="en-GB" sz="1600" b="0" i="0" dirty="0">
                <a:solidFill>
                  <a:srgbClr val="0D0D0D"/>
                </a:solidFill>
                <a:effectLst/>
                <a:highlight>
                  <a:srgbClr val="FFFFFF"/>
                </a:highlight>
                <a:latin typeface="Söhne"/>
              </a:rPr>
              <a:t>Smart contracts play a crucial role in ensuring fair compensation for intellectual property (IP) creators and rights holders by providing transparent and automated mechanisms for royalty payments and revenue sharing. Here are key ways in which smart contracts contribute to ensuring fair compensation in IP licensing:</a:t>
            </a:r>
          </a:p>
          <a:p>
            <a:pPr algn="l">
              <a:buFont typeface="+mj-lt"/>
              <a:buAutoNum type="arabicPeriod"/>
            </a:pPr>
            <a:r>
              <a:rPr lang="en-GB" sz="1600" b="1" i="0" dirty="0">
                <a:solidFill>
                  <a:srgbClr val="0D0D0D"/>
                </a:solidFill>
                <a:effectLst/>
                <a:highlight>
                  <a:srgbClr val="FFFFFF"/>
                </a:highlight>
                <a:latin typeface="Söhne"/>
              </a:rPr>
              <a:t>Automated Royalty Calculations:</a:t>
            </a:r>
            <a:r>
              <a:rPr lang="en-GB" sz="1600" b="0" i="0" dirty="0">
                <a:solidFill>
                  <a:srgbClr val="0D0D0D"/>
                </a:solidFill>
                <a:effectLst/>
                <a:highlight>
                  <a:srgbClr val="FFFFFF"/>
                </a:highlight>
                <a:latin typeface="Söhne"/>
              </a:rPr>
              <a:t> Smart contracts automate the calculation of royalties based on predefined terms and conditions encoded in the contract. This ensures that creators receive compensation proportional to the usage or sales of their IP assets without manual intervention or calculation errors.</a:t>
            </a:r>
          </a:p>
          <a:p>
            <a:pPr algn="l">
              <a:buFont typeface="+mj-lt"/>
              <a:buAutoNum type="arabicPeriod"/>
            </a:pPr>
            <a:r>
              <a:rPr lang="en-GB" sz="1600" b="1" i="0" dirty="0">
                <a:solidFill>
                  <a:srgbClr val="0D0D0D"/>
                </a:solidFill>
                <a:effectLst/>
                <a:highlight>
                  <a:srgbClr val="FFFFFF"/>
                </a:highlight>
                <a:latin typeface="Söhne"/>
              </a:rPr>
              <a:t>Transparent Payment Records:</a:t>
            </a:r>
            <a:r>
              <a:rPr lang="en-GB" sz="1600" b="0" i="0" dirty="0">
                <a:solidFill>
                  <a:srgbClr val="0D0D0D"/>
                </a:solidFill>
                <a:effectLst/>
                <a:highlight>
                  <a:srgbClr val="FFFFFF"/>
                </a:highlight>
                <a:latin typeface="Söhne"/>
              </a:rPr>
              <a:t> Smart contracts executed on blockchain technology provide transparent and immutable payment records. Every transaction related to royalty payments is recorded on the blockchain, creating an auditable trail that stakeholders can verify for transparency and accuracy.</a:t>
            </a:r>
          </a:p>
          <a:p>
            <a:pPr algn="l">
              <a:buFont typeface="+mj-lt"/>
              <a:buAutoNum type="arabicPeriod"/>
            </a:pPr>
            <a:r>
              <a:rPr lang="en-GB" sz="1600" b="1" i="0" dirty="0">
                <a:solidFill>
                  <a:srgbClr val="0D0D0D"/>
                </a:solidFill>
                <a:effectLst/>
                <a:highlight>
                  <a:srgbClr val="FFFFFF"/>
                </a:highlight>
                <a:latin typeface="Söhne"/>
              </a:rPr>
              <a:t>Real-Time Royalty Reporting:</a:t>
            </a:r>
            <a:r>
              <a:rPr lang="en-GB" sz="1600" b="0" i="0" dirty="0">
                <a:solidFill>
                  <a:srgbClr val="0D0D0D"/>
                </a:solidFill>
                <a:effectLst/>
                <a:highlight>
                  <a:srgbClr val="FFFFFF"/>
                </a:highlight>
                <a:latin typeface="Söhne"/>
              </a:rPr>
              <a:t> Smart contracts can generate real-time reports on royalty earnings, usage metrics, sales data, and performance analytics. This allows creators and rights holders to monitor their income streams and track the performance of their IP assets in real time.</a:t>
            </a:r>
          </a:p>
          <a:p>
            <a:endParaRPr lang="tr-TR" sz="1600" dirty="0"/>
          </a:p>
        </p:txBody>
      </p:sp>
      <p:sp>
        <p:nvSpPr>
          <p:cNvPr id="4" name="Slayt Numarası Yer Tutucusu 3">
            <a:extLst>
              <a:ext uri="{FF2B5EF4-FFF2-40B4-BE49-F238E27FC236}">
                <a16:creationId xmlns:a16="http://schemas.microsoft.com/office/drawing/2014/main" id="{C86BDB54-9C61-173F-CABF-B10A46233FB4}"/>
              </a:ext>
            </a:extLst>
          </p:cNvPr>
          <p:cNvSpPr>
            <a:spLocks noGrp="1"/>
          </p:cNvSpPr>
          <p:nvPr>
            <p:ph type="sldNum" sz="quarter" idx="12"/>
          </p:nvPr>
        </p:nvSpPr>
        <p:spPr/>
        <p:txBody>
          <a:bodyPr/>
          <a:lstStyle/>
          <a:p>
            <a:fld id="{2926B2C5-729E-49C2-AB30-FB04D85775A3}" type="slidenum">
              <a:rPr lang="tr-TR" smtClean="0"/>
              <a:t>72</a:t>
            </a:fld>
            <a:endParaRPr lang="tr-TR" dirty="0"/>
          </a:p>
        </p:txBody>
      </p:sp>
      <p:pic>
        <p:nvPicPr>
          <p:cNvPr id="45058" name="Picture 2" descr="Why Your Business Needs a Fair Salary Structure | TAFEP">
            <a:extLst>
              <a:ext uri="{FF2B5EF4-FFF2-40B4-BE49-F238E27FC236}">
                <a16:creationId xmlns:a16="http://schemas.microsoft.com/office/drawing/2014/main" id="{9FCC6BF4-21A9-8E81-B94D-277125BBC5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16" b="9695"/>
          <a:stretch/>
        </p:blipFill>
        <p:spPr bwMode="auto">
          <a:xfrm>
            <a:off x="4149725" y="4649361"/>
            <a:ext cx="3297555" cy="1646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0292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AC285B-EB60-F43F-071E-74185F4AA0CE}"/>
              </a:ext>
            </a:extLst>
          </p:cNvPr>
          <p:cNvSpPr>
            <a:spLocks noGrp="1"/>
          </p:cNvSpPr>
          <p:nvPr>
            <p:ph type="title"/>
          </p:nvPr>
        </p:nvSpPr>
        <p:spPr/>
        <p:txBody>
          <a:bodyPr>
            <a:normAutofit fontScale="90000"/>
          </a:bodyPr>
          <a:lstStyle/>
          <a:p>
            <a:r>
              <a:rPr lang="en-GB" sz="4400" dirty="0"/>
              <a:t>Smart Contracts for Intellectual Property Licensing</a:t>
            </a:r>
            <a:r>
              <a:rPr lang="tr-TR" sz="4400" dirty="0"/>
              <a:t>-</a:t>
            </a:r>
            <a:r>
              <a:rPr lang="en-GB" dirty="0"/>
              <a:t> Ensuring Fair Compensation </a:t>
            </a:r>
            <a:endParaRPr lang="tr-TR" dirty="0"/>
          </a:p>
        </p:txBody>
      </p:sp>
      <p:sp>
        <p:nvSpPr>
          <p:cNvPr id="3" name="İçerik Yer Tutucusu 2">
            <a:extLst>
              <a:ext uri="{FF2B5EF4-FFF2-40B4-BE49-F238E27FC236}">
                <a16:creationId xmlns:a16="http://schemas.microsoft.com/office/drawing/2014/main" id="{240A1A11-C591-4F95-652C-E6C1B675031E}"/>
              </a:ext>
            </a:extLst>
          </p:cNvPr>
          <p:cNvSpPr>
            <a:spLocks noGrp="1"/>
          </p:cNvSpPr>
          <p:nvPr>
            <p:ph idx="1"/>
          </p:nvPr>
        </p:nvSpPr>
        <p:spPr/>
        <p:txBody>
          <a:bodyPr>
            <a:normAutofit/>
          </a:bodyPr>
          <a:lstStyle/>
          <a:p>
            <a:pPr marL="263525" indent="-263525" algn="l">
              <a:buFont typeface="+mj-lt"/>
              <a:buAutoNum type="arabicPeriod" startAt="4"/>
            </a:pPr>
            <a:r>
              <a:rPr lang="en-GB" sz="1600" b="1" i="0" dirty="0">
                <a:solidFill>
                  <a:srgbClr val="0D0D0D"/>
                </a:solidFill>
                <a:effectLst/>
                <a:highlight>
                  <a:srgbClr val="FFFFFF"/>
                </a:highlight>
                <a:latin typeface="Söhne"/>
              </a:rPr>
              <a:t>Customizable Royalty Structures:</a:t>
            </a:r>
            <a:r>
              <a:rPr lang="en-GB" sz="1600" b="0" i="0" dirty="0">
                <a:solidFill>
                  <a:srgbClr val="0D0D0D"/>
                </a:solidFill>
                <a:effectLst/>
                <a:highlight>
                  <a:srgbClr val="FFFFFF"/>
                </a:highlight>
                <a:latin typeface="Söhne"/>
              </a:rPr>
              <a:t> Smart contracts enable customizable royalty structures, including percentage-based royalties, fixed fees, revenue sharing arrangements, and tiered payment models. Creators and rights holders can define fair compensation terms tailored to their specific agreements and business models.</a:t>
            </a:r>
          </a:p>
          <a:p>
            <a:pPr algn="l">
              <a:buFont typeface="+mj-lt"/>
              <a:buAutoNum type="arabicPeriod" startAt="4"/>
            </a:pPr>
            <a:r>
              <a:rPr lang="en-GB" sz="1600" b="1" i="0" dirty="0">
                <a:solidFill>
                  <a:srgbClr val="0D0D0D"/>
                </a:solidFill>
                <a:effectLst/>
                <a:highlight>
                  <a:srgbClr val="FFFFFF"/>
                </a:highlight>
                <a:latin typeface="Söhne"/>
              </a:rPr>
              <a:t>Direct Peer-to-Peer Transactions:</a:t>
            </a:r>
            <a:r>
              <a:rPr lang="en-GB" sz="1600" b="0" i="0" dirty="0">
                <a:solidFill>
                  <a:srgbClr val="0D0D0D"/>
                </a:solidFill>
                <a:effectLst/>
                <a:highlight>
                  <a:srgbClr val="FFFFFF"/>
                </a:highlight>
                <a:latin typeface="Söhne"/>
              </a:rPr>
              <a:t> By leveraging smart contracts, creators can engage in direct peer-to-peer transactions with licensees, distributors, or consumers. This eliminates intermediaries and ensures that creators receive their fair share of compensation without third-party deductions or delays.</a:t>
            </a:r>
          </a:p>
          <a:p>
            <a:pPr algn="l">
              <a:buFont typeface="+mj-lt"/>
              <a:buAutoNum type="arabicPeriod" startAt="4"/>
            </a:pPr>
            <a:r>
              <a:rPr lang="en-GB" sz="1600" b="1" i="0" dirty="0">
                <a:solidFill>
                  <a:srgbClr val="0D0D0D"/>
                </a:solidFill>
                <a:effectLst/>
                <a:highlight>
                  <a:srgbClr val="FFFFFF"/>
                </a:highlight>
                <a:latin typeface="Söhne"/>
              </a:rPr>
              <a:t>Immutable Contracts and Payments:</a:t>
            </a:r>
            <a:r>
              <a:rPr lang="en-GB" sz="1600" b="0" i="0" dirty="0">
                <a:solidFill>
                  <a:srgbClr val="0D0D0D"/>
                </a:solidFill>
                <a:effectLst/>
                <a:highlight>
                  <a:srgbClr val="FFFFFF"/>
                </a:highlight>
                <a:latin typeface="Söhne"/>
              </a:rPr>
              <a:t> Once deployed on the blockchain, smart contracts and their associated payments are immutable and tamper-proof. This means that the terms of the contract and the corresponding royalty payments cannot be altered or manipulated, ensuring fairness and trust among parties.</a:t>
            </a:r>
          </a:p>
          <a:p>
            <a:pPr algn="l">
              <a:buFont typeface="+mj-lt"/>
              <a:buAutoNum type="arabicPeriod" startAt="4"/>
            </a:pPr>
            <a:r>
              <a:rPr lang="en-GB" sz="1600" b="1" i="0" dirty="0">
                <a:solidFill>
                  <a:srgbClr val="0D0D0D"/>
                </a:solidFill>
                <a:effectLst/>
                <a:highlight>
                  <a:srgbClr val="FFFFFF"/>
                </a:highlight>
                <a:latin typeface="Söhne"/>
              </a:rPr>
              <a:t>Escrow and Dispute Resolution:</a:t>
            </a:r>
            <a:r>
              <a:rPr lang="en-GB" sz="1600" b="0" i="0" dirty="0">
                <a:solidFill>
                  <a:srgbClr val="0D0D0D"/>
                </a:solidFill>
                <a:effectLst/>
                <a:highlight>
                  <a:srgbClr val="FFFFFF"/>
                </a:highlight>
                <a:latin typeface="Söhne"/>
              </a:rPr>
              <a:t> Smart contracts can include escrow mechanisms and automated dispute resolution protocols. In case of disputes or disagreements regarding compensation, the smart contract can trigger predefined resolution steps, such as arbitration or mediation, based on predefined rules.</a:t>
            </a:r>
          </a:p>
          <a:p>
            <a:endParaRPr lang="tr-TR" sz="1600" dirty="0"/>
          </a:p>
        </p:txBody>
      </p:sp>
      <p:sp>
        <p:nvSpPr>
          <p:cNvPr id="4" name="Slayt Numarası Yer Tutucusu 3">
            <a:extLst>
              <a:ext uri="{FF2B5EF4-FFF2-40B4-BE49-F238E27FC236}">
                <a16:creationId xmlns:a16="http://schemas.microsoft.com/office/drawing/2014/main" id="{C86BDB54-9C61-173F-CABF-B10A46233FB4}"/>
              </a:ext>
            </a:extLst>
          </p:cNvPr>
          <p:cNvSpPr>
            <a:spLocks noGrp="1"/>
          </p:cNvSpPr>
          <p:nvPr>
            <p:ph type="sldNum" sz="quarter" idx="12"/>
          </p:nvPr>
        </p:nvSpPr>
        <p:spPr/>
        <p:txBody>
          <a:bodyPr/>
          <a:lstStyle/>
          <a:p>
            <a:fld id="{2926B2C5-729E-49C2-AB30-FB04D85775A3}" type="slidenum">
              <a:rPr lang="tr-TR" smtClean="0"/>
              <a:t>73</a:t>
            </a:fld>
            <a:endParaRPr lang="tr-TR" dirty="0"/>
          </a:p>
        </p:txBody>
      </p:sp>
      <p:pic>
        <p:nvPicPr>
          <p:cNvPr id="5" name="Picture 2" descr="Why Your Business Needs a Fair Salary Structure | TAFEP">
            <a:extLst>
              <a:ext uri="{FF2B5EF4-FFF2-40B4-BE49-F238E27FC236}">
                <a16:creationId xmlns:a16="http://schemas.microsoft.com/office/drawing/2014/main" id="{D904262F-1E6E-533C-A8A9-4AA22233DD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16" b="9695"/>
          <a:stretch/>
        </p:blipFill>
        <p:spPr bwMode="auto">
          <a:xfrm>
            <a:off x="4149725" y="4649361"/>
            <a:ext cx="3297555" cy="1646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0174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838916-FE8A-433F-5F9C-F1091BEC5F68}"/>
              </a:ext>
            </a:extLst>
          </p:cNvPr>
          <p:cNvSpPr>
            <a:spLocks noGrp="1"/>
          </p:cNvSpPr>
          <p:nvPr>
            <p:ph type="title"/>
          </p:nvPr>
        </p:nvSpPr>
        <p:spPr>
          <a:xfrm>
            <a:off x="513080" y="365126"/>
            <a:ext cx="11465560" cy="801066"/>
          </a:xfrm>
        </p:spPr>
        <p:txBody>
          <a:bodyPr>
            <a:normAutofit fontScale="90000"/>
          </a:bodyPr>
          <a:lstStyle/>
          <a:p>
            <a:r>
              <a:rPr lang="en-GB" sz="4400" dirty="0"/>
              <a:t>Smart Contracts for Intellectual Property Licensing</a:t>
            </a:r>
            <a:r>
              <a:rPr lang="tr-TR" sz="4400" dirty="0"/>
              <a:t>-</a:t>
            </a:r>
            <a:r>
              <a:rPr lang="en-GB" dirty="0"/>
              <a:t> Legal Frameworks</a:t>
            </a:r>
            <a:endParaRPr lang="tr-TR" dirty="0"/>
          </a:p>
        </p:txBody>
      </p:sp>
      <p:sp>
        <p:nvSpPr>
          <p:cNvPr id="3" name="İçerik Yer Tutucusu 2">
            <a:extLst>
              <a:ext uri="{FF2B5EF4-FFF2-40B4-BE49-F238E27FC236}">
                <a16:creationId xmlns:a16="http://schemas.microsoft.com/office/drawing/2014/main" id="{BBBB6F94-4539-6B54-5DE5-B83EC020B830}"/>
              </a:ext>
            </a:extLst>
          </p:cNvPr>
          <p:cNvSpPr>
            <a:spLocks noGrp="1"/>
          </p:cNvSpPr>
          <p:nvPr>
            <p:ph idx="1"/>
          </p:nvPr>
        </p:nvSpPr>
        <p:spPr>
          <a:xfrm>
            <a:off x="513080" y="1312407"/>
            <a:ext cx="11465560" cy="4732476"/>
          </a:xfrm>
        </p:spPr>
        <p:txBody>
          <a:bodyPr>
            <a:normAutofit/>
          </a:bodyPr>
          <a:lstStyle/>
          <a:p>
            <a:pPr marL="0" indent="0" algn="l">
              <a:buNone/>
            </a:pPr>
            <a:r>
              <a:rPr lang="en-GB" sz="1600" b="0" i="0" dirty="0">
                <a:solidFill>
                  <a:srgbClr val="0D0D0D"/>
                </a:solidFill>
                <a:effectLst/>
                <a:highlight>
                  <a:srgbClr val="FFFFFF"/>
                </a:highlight>
                <a:latin typeface="Söhne"/>
              </a:rPr>
              <a:t>Smart contracts for intellectual property (IP) licensing operate within existing legal frameworks, which provide the basis for enforcing and validating contractual agreements. Here are key aspects related to legal frameworks in the context of smart contracts for IP licensing:</a:t>
            </a:r>
          </a:p>
          <a:p>
            <a:pPr algn="l">
              <a:buFont typeface="+mj-lt"/>
              <a:buAutoNum type="arabicPeriod"/>
            </a:pPr>
            <a:r>
              <a:rPr lang="en-GB" sz="1600" b="1" i="0" dirty="0">
                <a:solidFill>
                  <a:srgbClr val="0D0D0D"/>
                </a:solidFill>
                <a:effectLst/>
                <a:highlight>
                  <a:srgbClr val="FFFFFF"/>
                </a:highlight>
                <a:latin typeface="Söhne"/>
              </a:rPr>
              <a:t>Contractual Legitimacy:</a:t>
            </a:r>
            <a:r>
              <a:rPr lang="en-GB" sz="1600" b="0" i="0" dirty="0">
                <a:solidFill>
                  <a:srgbClr val="0D0D0D"/>
                </a:solidFill>
                <a:effectLst/>
                <a:highlight>
                  <a:srgbClr val="FFFFFF"/>
                </a:highlight>
                <a:latin typeface="Söhne"/>
              </a:rPr>
              <a:t> Smart contracts are considered legally binding agreements, provided they meet the requirements of contract law, such as offer, acceptance, consideration, and intention to create legal relations. Legal frameworks ensure that smart contracts are enforceable in courts of law.</a:t>
            </a:r>
          </a:p>
          <a:p>
            <a:pPr algn="l">
              <a:buFont typeface="+mj-lt"/>
              <a:buAutoNum type="arabicPeriod"/>
            </a:pPr>
            <a:r>
              <a:rPr lang="en-GB" sz="1600" b="1" i="0" dirty="0">
                <a:solidFill>
                  <a:srgbClr val="0D0D0D"/>
                </a:solidFill>
                <a:effectLst/>
                <a:highlight>
                  <a:srgbClr val="FFFFFF"/>
                </a:highlight>
                <a:latin typeface="Söhne"/>
              </a:rPr>
              <a:t>Compliance with IP Laws:</a:t>
            </a:r>
            <a:r>
              <a:rPr lang="en-GB" sz="1600" b="0" i="0" dirty="0">
                <a:solidFill>
                  <a:srgbClr val="0D0D0D"/>
                </a:solidFill>
                <a:effectLst/>
                <a:highlight>
                  <a:srgbClr val="FFFFFF"/>
                </a:highlight>
                <a:latin typeface="Söhne"/>
              </a:rPr>
              <a:t> Smart contracts must comply with intellectual property laws and regulations governing copyright, patents, trademarks, trade secrets, and related rights. Legal frameworks define the rights, obligations, and protections afforded to IP creators and rights holders.</a:t>
            </a:r>
          </a:p>
          <a:p>
            <a:pPr algn="l">
              <a:buFont typeface="+mj-lt"/>
              <a:buAutoNum type="arabicPeriod"/>
            </a:pPr>
            <a:r>
              <a:rPr lang="en-GB" sz="1600" b="1" i="0" dirty="0">
                <a:solidFill>
                  <a:srgbClr val="0D0D0D"/>
                </a:solidFill>
                <a:effectLst/>
                <a:highlight>
                  <a:srgbClr val="FFFFFF"/>
                </a:highlight>
                <a:latin typeface="Söhne"/>
              </a:rPr>
              <a:t>Jurisdictional Considerations:</a:t>
            </a:r>
            <a:r>
              <a:rPr lang="en-GB" sz="1600" b="0" i="0" dirty="0">
                <a:solidFill>
                  <a:srgbClr val="0D0D0D"/>
                </a:solidFill>
                <a:effectLst/>
                <a:highlight>
                  <a:srgbClr val="FFFFFF"/>
                </a:highlight>
                <a:latin typeface="Söhne"/>
              </a:rPr>
              <a:t> Legal frameworks address jurisdictional issues related to smart contracts, especially in cross-border transactions. They specify the applicable laws, dispute resolution mechanisms, and enforcement procedures based on the jurisdiction of the parties involved.</a:t>
            </a:r>
          </a:p>
          <a:p>
            <a:pPr algn="l">
              <a:buFont typeface="+mj-lt"/>
              <a:buAutoNum type="arabicPeriod"/>
            </a:pPr>
            <a:r>
              <a:rPr lang="en-GB" sz="1600" b="1" i="0" dirty="0">
                <a:solidFill>
                  <a:srgbClr val="0D0D0D"/>
                </a:solidFill>
                <a:effectLst/>
                <a:highlight>
                  <a:srgbClr val="FFFFFF"/>
                </a:highlight>
                <a:latin typeface="Söhne"/>
              </a:rPr>
              <a:t>Consumer Protection:</a:t>
            </a:r>
            <a:r>
              <a:rPr lang="en-GB" sz="1600" b="0" i="0" dirty="0">
                <a:solidFill>
                  <a:srgbClr val="0D0D0D"/>
                </a:solidFill>
                <a:effectLst/>
                <a:highlight>
                  <a:srgbClr val="FFFFFF"/>
                </a:highlight>
                <a:latin typeface="Söhne"/>
              </a:rPr>
              <a:t> Legal frameworks include consumer protection laws and regulations that safeguard the rights of consumers in IP licensing agreements. These laws ensure transparency, fairness, and accountability in contractual terms and compensation arrangements.</a:t>
            </a:r>
          </a:p>
        </p:txBody>
      </p:sp>
      <p:sp>
        <p:nvSpPr>
          <p:cNvPr id="4" name="Slayt Numarası Yer Tutucusu 3">
            <a:extLst>
              <a:ext uri="{FF2B5EF4-FFF2-40B4-BE49-F238E27FC236}">
                <a16:creationId xmlns:a16="http://schemas.microsoft.com/office/drawing/2014/main" id="{B6F7E057-0D6E-DABD-84C3-067835B4A6C8}"/>
              </a:ext>
            </a:extLst>
          </p:cNvPr>
          <p:cNvSpPr>
            <a:spLocks noGrp="1"/>
          </p:cNvSpPr>
          <p:nvPr>
            <p:ph type="sldNum" sz="quarter" idx="12"/>
          </p:nvPr>
        </p:nvSpPr>
        <p:spPr>
          <a:xfrm>
            <a:off x="10648122" y="6415502"/>
            <a:ext cx="519484" cy="365125"/>
          </a:xfrm>
        </p:spPr>
        <p:txBody>
          <a:bodyPr/>
          <a:lstStyle/>
          <a:p>
            <a:fld id="{2926B2C5-729E-49C2-AB30-FB04D85775A3}" type="slidenum">
              <a:rPr lang="tr-TR" smtClean="0"/>
              <a:t>74</a:t>
            </a:fld>
            <a:endParaRPr lang="tr-TR" dirty="0"/>
          </a:p>
        </p:txBody>
      </p:sp>
      <p:pic>
        <p:nvPicPr>
          <p:cNvPr id="6" name="Resim 5">
            <a:extLst>
              <a:ext uri="{FF2B5EF4-FFF2-40B4-BE49-F238E27FC236}">
                <a16:creationId xmlns:a16="http://schemas.microsoft.com/office/drawing/2014/main" id="{E990A6A7-A7B8-1AA2-B90F-3B5472519E6B}"/>
              </a:ext>
            </a:extLst>
          </p:cNvPr>
          <p:cNvPicPr>
            <a:picLocks noChangeAspect="1"/>
          </p:cNvPicPr>
          <p:nvPr/>
        </p:nvPicPr>
        <p:blipFill>
          <a:blip r:embed="rId3"/>
          <a:stretch>
            <a:fillRect/>
          </a:stretch>
        </p:blipFill>
        <p:spPr>
          <a:xfrm>
            <a:off x="4920827" y="4802602"/>
            <a:ext cx="2150534" cy="1612900"/>
          </a:xfrm>
          <a:prstGeom prst="rect">
            <a:avLst/>
          </a:prstGeom>
        </p:spPr>
      </p:pic>
    </p:spTree>
    <p:extLst>
      <p:ext uri="{BB962C8B-B14F-4D97-AF65-F5344CB8AC3E}">
        <p14:creationId xmlns:p14="http://schemas.microsoft.com/office/powerpoint/2010/main" val="22397549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838916-FE8A-433F-5F9C-F1091BEC5F68}"/>
              </a:ext>
            </a:extLst>
          </p:cNvPr>
          <p:cNvSpPr>
            <a:spLocks noGrp="1"/>
          </p:cNvSpPr>
          <p:nvPr>
            <p:ph type="title"/>
          </p:nvPr>
        </p:nvSpPr>
        <p:spPr>
          <a:xfrm>
            <a:off x="294640" y="365126"/>
            <a:ext cx="11633200" cy="801066"/>
          </a:xfrm>
        </p:spPr>
        <p:txBody>
          <a:bodyPr>
            <a:normAutofit fontScale="90000"/>
          </a:bodyPr>
          <a:lstStyle/>
          <a:p>
            <a:r>
              <a:rPr lang="en-GB" sz="4400" dirty="0"/>
              <a:t>Smart Contracts for Intellectual Property Licensing</a:t>
            </a:r>
            <a:r>
              <a:rPr lang="tr-TR" sz="4400" dirty="0"/>
              <a:t>-</a:t>
            </a:r>
            <a:r>
              <a:rPr lang="en-GB" dirty="0"/>
              <a:t> Legal Frameworks</a:t>
            </a:r>
            <a:endParaRPr lang="tr-TR" dirty="0"/>
          </a:p>
        </p:txBody>
      </p:sp>
      <p:sp>
        <p:nvSpPr>
          <p:cNvPr id="3" name="İçerik Yer Tutucusu 2">
            <a:extLst>
              <a:ext uri="{FF2B5EF4-FFF2-40B4-BE49-F238E27FC236}">
                <a16:creationId xmlns:a16="http://schemas.microsoft.com/office/drawing/2014/main" id="{BBBB6F94-4539-6B54-5DE5-B83EC020B830}"/>
              </a:ext>
            </a:extLst>
          </p:cNvPr>
          <p:cNvSpPr>
            <a:spLocks noGrp="1"/>
          </p:cNvSpPr>
          <p:nvPr>
            <p:ph idx="1"/>
          </p:nvPr>
        </p:nvSpPr>
        <p:spPr>
          <a:xfrm>
            <a:off x="294640" y="1444487"/>
            <a:ext cx="11633200" cy="4732476"/>
          </a:xfrm>
        </p:spPr>
        <p:txBody>
          <a:bodyPr>
            <a:normAutofit/>
          </a:bodyPr>
          <a:lstStyle/>
          <a:p>
            <a:pPr marL="263525" indent="-263525" algn="l">
              <a:buFont typeface="+mj-lt"/>
              <a:buAutoNum type="arabicPeriod" startAt="5"/>
            </a:pPr>
            <a:r>
              <a:rPr lang="en-GB" sz="1600" b="1" i="0" dirty="0">
                <a:solidFill>
                  <a:srgbClr val="0D0D0D"/>
                </a:solidFill>
                <a:effectLst/>
                <a:highlight>
                  <a:srgbClr val="FFFFFF"/>
                </a:highlight>
                <a:latin typeface="Söhne"/>
              </a:rPr>
              <a:t>Data Privacy and Security:</a:t>
            </a:r>
            <a:r>
              <a:rPr lang="en-GB" sz="1600" b="0" i="0" dirty="0">
                <a:solidFill>
                  <a:srgbClr val="0D0D0D"/>
                </a:solidFill>
                <a:effectLst/>
                <a:highlight>
                  <a:srgbClr val="FFFFFF"/>
                </a:highlight>
                <a:latin typeface="Söhne"/>
              </a:rPr>
              <a:t> Legal frameworks encompass data protection laws and privacy regulations that govern the handling of sensitive information in smart contracts. Compliance with data privacy standards ensures the secure storage, processing, and transfer of personal and confidential data.</a:t>
            </a:r>
          </a:p>
          <a:p>
            <a:pPr algn="l">
              <a:buFont typeface="+mj-lt"/>
              <a:buAutoNum type="arabicPeriod" startAt="5"/>
            </a:pPr>
            <a:r>
              <a:rPr lang="en-GB" sz="1600" b="1" i="0" dirty="0">
                <a:solidFill>
                  <a:srgbClr val="0D0D0D"/>
                </a:solidFill>
                <a:effectLst/>
                <a:highlight>
                  <a:srgbClr val="FFFFFF"/>
                </a:highlight>
                <a:latin typeface="Söhne"/>
              </a:rPr>
              <a:t>Smart Contract Audits and Validation:</a:t>
            </a:r>
            <a:r>
              <a:rPr lang="en-GB" sz="1600" b="0" i="0" dirty="0">
                <a:solidFill>
                  <a:srgbClr val="0D0D0D"/>
                </a:solidFill>
                <a:effectLst/>
                <a:highlight>
                  <a:srgbClr val="FFFFFF"/>
                </a:highlight>
                <a:latin typeface="Söhne"/>
              </a:rPr>
              <a:t> Legal frameworks may require smart contracts to undergo audits and validation processes to verify their compliance with legal requirements, industry standards, and best practices. Audits help identify potential legal risks and ensure contract integrity.</a:t>
            </a:r>
          </a:p>
          <a:p>
            <a:pPr algn="l">
              <a:buFont typeface="+mj-lt"/>
              <a:buAutoNum type="arabicPeriod" startAt="5"/>
            </a:pPr>
            <a:r>
              <a:rPr lang="en-GB" sz="1600" b="1" i="0" dirty="0">
                <a:solidFill>
                  <a:srgbClr val="0D0D0D"/>
                </a:solidFill>
                <a:effectLst/>
                <a:highlight>
                  <a:srgbClr val="FFFFFF"/>
                </a:highlight>
                <a:latin typeface="Söhne"/>
              </a:rPr>
              <a:t>Dispute Resolution Mechanisms:</a:t>
            </a:r>
            <a:r>
              <a:rPr lang="en-GB" sz="1600" b="0" i="0" dirty="0">
                <a:solidFill>
                  <a:srgbClr val="0D0D0D"/>
                </a:solidFill>
                <a:effectLst/>
                <a:highlight>
                  <a:srgbClr val="FFFFFF"/>
                </a:highlight>
                <a:latin typeface="Söhne"/>
              </a:rPr>
              <a:t> Legal frameworks provide mechanisms for resolving disputes arising from smart contract agreements. This may include arbitration, mediation, or litigation based on the contractual terms, jurisdictional rules, and applicable laws.</a:t>
            </a:r>
          </a:p>
          <a:p>
            <a:pPr algn="l">
              <a:buFont typeface="+mj-lt"/>
              <a:buAutoNum type="arabicPeriod" startAt="5"/>
            </a:pPr>
            <a:r>
              <a:rPr lang="en-GB" sz="1600" b="1" i="0" dirty="0">
                <a:solidFill>
                  <a:srgbClr val="0D0D0D"/>
                </a:solidFill>
                <a:effectLst/>
                <a:highlight>
                  <a:srgbClr val="FFFFFF"/>
                </a:highlight>
                <a:latin typeface="Söhne"/>
              </a:rPr>
              <a:t>Regulatory Compliance:</a:t>
            </a:r>
            <a:r>
              <a:rPr lang="en-GB" sz="1600" b="0" i="0" dirty="0">
                <a:solidFill>
                  <a:srgbClr val="0D0D0D"/>
                </a:solidFill>
                <a:effectLst/>
                <a:highlight>
                  <a:srgbClr val="FFFFFF"/>
                </a:highlight>
                <a:latin typeface="Söhne"/>
              </a:rPr>
              <a:t> Legal frameworks address regulatory compliance requirements related to financial transactions, securities laws, anti-money laundering (AML) regulations, and know-your-customer (KYC) requirements in IP licensing agreements conducted through smart contracts.</a:t>
            </a:r>
          </a:p>
          <a:p>
            <a:endParaRPr lang="tr-TR" sz="1600" dirty="0"/>
          </a:p>
        </p:txBody>
      </p:sp>
      <p:sp>
        <p:nvSpPr>
          <p:cNvPr id="4" name="Slayt Numarası Yer Tutucusu 3">
            <a:extLst>
              <a:ext uri="{FF2B5EF4-FFF2-40B4-BE49-F238E27FC236}">
                <a16:creationId xmlns:a16="http://schemas.microsoft.com/office/drawing/2014/main" id="{B6F7E057-0D6E-DABD-84C3-067835B4A6C8}"/>
              </a:ext>
            </a:extLst>
          </p:cNvPr>
          <p:cNvSpPr>
            <a:spLocks noGrp="1"/>
          </p:cNvSpPr>
          <p:nvPr>
            <p:ph type="sldNum" sz="quarter" idx="12"/>
          </p:nvPr>
        </p:nvSpPr>
        <p:spPr/>
        <p:txBody>
          <a:bodyPr/>
          <a:lstStyle/>
          <a:p>
            <a:fld id="{2926B2C5-729E-49C2-AB30-FB04D85775A3}" type="slidenum">
              <a:rPr lang="tr-TR" smtClean="0"/>
              <a:t>75</a:t>
            </a:fld>
            <a:endParaRPr lang="tr-TR" dirty="0"/>
          </a:p>
        </p:txBody>
      </p:sp>
      <p:pic>
        <p:nvPicPr>
          <p:cNvPr id="7" name="Resim 6">
            <a:extLst>
              <a:ext uri="{FF2B5EF4-FFF2-40B4-BE49-F238E27FC236}">
                <a16:creationId xmlns:a16="http://schemas.microsoft.com/office/drawing/2014/main" id="{8A108F4A-D4F7-96CB-ACE4-760303069091}"/>
              </a:ext>
            </a:extLst>
          </p:cNvPr>
          <p:cNvPicPr>
            <a:picLocks noChangeAspect="1"/>
          </p:cNvPicPr>
          <p:nvPr/>
        </p:nvPicPr>
        <p:blipFill>
          <a:blip r:embed="rId3"/>
          <a:stretch>
            <a:fillRect/>
          </a:stretch>
        </p:blipFill>
        <p:spPr>
          <a:xfrm>
            <a:off x="4778587" y="4564063"/>
            <a:ext cx="2150534" cy="1612900"/>
          </a:xfrm>
          <a:prstGeom prst="rect">
            <a:avLst/>
          </a:prstGeom>
        </p:spPr>
      </p:pic>
    </p:spTree>
    <p:extLst>
      <p:ext uri="{BB962C8B-B14F-4D97-AF65-F5344CB8AC3E}">
        <p14:creationId xmlns:p14="http://schemas.microsoft.com/office/powerpoint/2010/main" val="23520978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FBF67D-B4C3-4A59-86D6-A16F5A1E58E8}"/>
              </a:ext>
            </a:extLst>
          </p:cNvPr>
          <p:cNvSpPr>
            <a:spLocks noGrp="1"/>
          </p:cNvSpPr>
          <p:nvPr>
            <p:ph type="title"/>
          </p:nvPr>
        </p:nvSpPr>
        <p:spPr/>
        <p:txBody>
          <a:bodyPr/>
          <a:lstStyle/>
          <a:p>
            <a:r>
              <a:rPr lang="en-US" dirty="0"/>
              <a:t>Questions</a:t>
            </a:r>
            <a:endParaRPr lang="tr-TR" dirty="0"/>
          </a:p>
        </p:txBody>
      </p:sp>
      <p:sp>
        <p:nvSpPr>
          <p:cNvPr id="5" name="Slayt Numarası Yer Tutucusu 4">
            <a:extLst>
              <a:ext uri="{FF2B5EF4-FFF2-40B4-BE49-F238E27FC236}">
                <a16:creationId xmlns:a16="http://schemas.microsoft.com/office/drawing/2014/main" id="{06F1EE3C-3CA6-4EA9-86DF-A16443EEF388}"/>
              </a:ext>
            </a:extLst>
          </p:cNvPr>
          <p:cNvSpPr>
            <a:spLocks noGrp="1"/>
          </p:cNvSpPr>
          <p:nvPr>
            <p:ph type="sldNum" sz="quarter" idx="12"/>
          </p:nvPr>
        </p:nvSpPr>
        <p:spPr/>
        <p:txBody>
          <a:bodyPr/>
          <a:lstStyle/>
          <a:p>
            <a:fld id="{2926B2C5-729E-49C2-AB30-FB04D85775A3}" type="slidenum">
              <a:rPr lang="tr-TR" smtClean="0"/>
              <a:t>76</a:t>
            </a:fld>
            <a:endParaRPr lang="tr-TR" dirty="0"/>
          </a:p>
        </p:txBody>
      </p:sp>
      <p:pic>
        <p:nvPicPr>
          <p:cNvPr id="50180" name="Picture 4" descr="How To Ask Questions Effectively. When we have a question, our first… | by  Soundarya Balasubramani | Agile Insider | Medium">
            <a:extLst>
              <a:ext uri="{FF2B5EF4-FFF2-40B4-BE49-F238E27FC236}">
                <a16:creationId xmlns:a16="http://schemas.microsoft.com/office/drawing/2014/main" id="{E5A817C1-DB4C-1DD3-CB4D-B4ACEBCAA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920" y="1492973"/>
            <a:ext cx="7498080" cy="306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2277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FBF67D-B4C3-4A59-86D6-A16F5A1E58E8}"/>
              </a:ext>
            </a:extLst>
          </p:cNvPr>
          <p:cNvSpPr>
            <a:spLocks noGrp="1"/>
          </p:cNvSpPr>
          <p:nvPr>
            <p:ph type="title"/>
          </p:nvPr>
        </p:nvSpPr>
        <p:spPr/>
        <p:txBody>
          <a:bodyPr/>
          <a:lstStyle/>
          <a:p>
            <a:r>
              <a:rPr lang="en-US" dirty="0"/>
              <a:t>References</a:t>
            </a:r>
            <a:endParaRPr lang="tr-TR" dirty="0"/>
          </a:p>
        </p:txBody>
      </p:sp>
      <p:sp>
        <p:nvSpPr>
          <p:cNvPr id="3" name="İçerik Yer Tutucusu 2">
            <a:extLst>
              <a:ext uri="{FF2B5EF4-FFF2-40B4-BE49-F238E27FC236}">
                <a16:creationId xmlns:a16="http://schemas.microsoft.com/office/drawing/2014/main" id="{5BAF1E1B-4DE7-4B1F-8765-A986392F4561}"/>
              </a:ext>
            </a:extLst>
          </p:cNvPr>
          <p:cNvSpPr>
            <a:spLocks noGrp="1"/>
          </p:cNvSpPr>
          <p:nvPr>
            <p:ph idx="1"/>
          </p:nvPr>
        </p:nvSpPr>
        <p:spPr/>
        <p:txBody>
          <a:bodyPr>
            <a:normAutofit/>
          </a:bodyPr>
          <a:lstStyle/>
          <a:p>
            <a:r>
              <a:rPr lang="en-GB" b="0" i="0" dirty="0" err="1">
                <a:solidFill>
                  <a:srgbClr val="222222"/>
                </a:solidFill>
                <a:effectLst/>
                <a:latin typeface="Arial" panose="020B0604020202020204" pitchFamily="34" charset="0"/>
              </a:rPr>
              <a:t>Buterin</a:t>
            </a:r>
            <a:r>
              <a:rPr lang="en-GB" b="0" i="0" dirty="0">
                <a:solidFill>
                  <a:srgbClr val="222222"/>
                </a:solidFill>
                <a:effectLst/>
                <a:latin typeface="Arial" panose="020B0604020202020204" pitchFamily="34" charset="0"/>
              </a:rPr>
              <a:t>, V. (2014). A next-generation smart contract and decentralized application platform. </a:t>
            </a:r>
            <a:r>
              <a:rPr lang="en-GB" b="0" i="1" dirty="0">
                <a:solidFill>
                  <a:srgbClr val="222222"/>
                </a:solidFill>
                <a:effectLst/>
                <a:latin typeface="Arial" panose="020B0604020202020204" pitchFamily="34" charset="0"/>
              </a:rPr>
              <a:t>white paper</a:t>
            </a:r>
            <a:r>
              <a:rPr lang="en-GB" b="0" i="0" dirty="0">
                <a:solidFill>
                  <a:srgbClr val="222222"/>
                </a:solidFill>
                <a:effectLst/>
                <a:latin typeface="Arial" panose="020B0604020202020204" pitchFamily="34" charset="0"/>
              </a:rPr>
              <a:t>, </a:t>
            </a:r>
            <a:r>
              <a:rPr lang="en-GB" b="0" i="1" dirty="0">
                <a:solidFill>
                  <a:srgbClr val="222222"/>
                </a:solidFill>
                <a:effectLst/>
                <a:latin typeface="Arial" panose="020B0604020202020204" pitchFamily="34" charset="0"/>
              </a:rPr>
              <a:t>3</a:t>
            </a:r>
            <a:r>
              <a:rPr lang="en-GB" b="0" i="0" dirty="0">
                <a:solidFill>
                  <a:srgbClr val="222222"/>
                </a:solidFill>
                <a:effectLst/>
                <a:latin typeface="Arial" panose="020B0604020202020204" pitchFamily="34" charset="0"/>
              </a:rPr>
              <a:t>(37), 2-1.</a:t>
            </a:r>
          </a:p>
          <a:p>
            <a:r>
              <a:rPr lang="tr-TR" dirty="0"/>
              <a:t>https://ethereum.org/en/developers/docs/smart-contracts/</a:t>
            </a:r>
            <a:endParaRPr lang="en-GB" dirty="0"/>
          </a:p>
          <a:p>
            <a:r>
              <a:rPr lang="en-GB" b="0" i="0" dirty="0" err="1">
                <a:solidFill>
                  <a:srgbClr val="222222"/>
                </a:solidFill>
                <a:effectLst/>
                <a:latin typeface="Arial" panose="020B0604020202020204" pitchFamily="34" charset="0"/>
              </a:rPr>
              <a:t>DiMatteo</a:t>
            </a:r>
            <a:r>
              <a:rPr lang="en-GB" b="0" i="0" dirty="0">
                <a:solidFill>
                  <a:srgbClr val="222222"/>
                </a:solidFill>
                <a:effectLst/>
                <a:latin typeface="Arial" panose="020B0604020202020204" pitchFamily="34" charset="0"/>
              </a:rPr>
              <a:t>, L. A., </a:t>
            </a:r>
            <a:r>
              <a:rPr lang="en-GB" b="0" i="0" dirty="0" err="1">
                <a:solidFill>
                  <a:srgbClr val="222222"/>
                </a:solidFill>
                <a:effectLst/>
                <a:latin typeface="Arial" panose="020B0604020202020204" pitchFamily="34" charset="0"/>
              </a:rPr>
              <a:t>Cannarsa</a:t>
            </a:r>
            <a:r>
              <a:rPr lang="en-GB" b="0" i="0" dirty="0">
                <a:solidFill>
                  <a:srgbClr val="222222"/>
                </a:solidFill>
                <a:effectLst/>
                <a:latin typeface="Arial" panose="020B0604020202020204" pitchFamily="34" charset="0"/>
              </a:rPr>
              <a:t>, M., &amp; </a:t>
            </a:r>
            <a:r>
              <a:rPr lang="en-GB" b="0" i="0" dirty="0" err="1">
                <a:solidFill>
                  <a:srgbClr val="222222"/>
                </a:solidFill>
                <a:effectLst/>
                <a:latin typeface="Arial" panose="020B0604020202020204" pitchFamily="34" charset="0"/>
              </a:rPr>
              <a:t>Poncibò</a:t>
            </a:r>
            <a:r>
              <a:rPr lang="en-GB" b="0" i="0" dirty="0">
                <a:solidFill>
                  <a:srgbClr val="222222"/>
                </a:solidFill>
                <a:effectLst/>
                <a:latin typeface="Arial" panose="020B0604020202020204" pitchFamily="34" charset="0"/>
              </a:rPr>
              <a:t>, C. (2019). </a:t>
            </a:r>
            <a:r>
              <a:rPr lang="en-GB" b="0" i="1" dirty="0">
                <a:solidFill>
                  <a:srgbClr val="222222"/>
                </a:solidFill>
                <a:effectLst/>
                <a:latin typeface="Arial" panose="020B0604020202020204" pitchFamily="34" charset="0"/>
              </a:rPr>
              <a:t>The Cambridge handbook of smart contracts, blockchain technology and digital platforms</a:t>
            </a:r>
            <a:r>
              <a:rPr lang="en-GB" b="0" i="0" dirty="0">
                <a:solidFill>
                  <a:srgbClr val="222222"/>
                </a:solidFill>
                <a:effectLst/>
                <a:latin typeface="Arial" panose="020B0604020202020204" pitchFamily="34" charset="0"/>
              </a:rPr>
              <a:t> (No. 165739). Cambridge University.</a:t>
            </a:r>
          </a:p>
          <a:p>
            <a:r>
              <a:rPr lang="tr-TR" dirty="0"/>
              <a:t>https://www.ibm.com/topics/smart-contracts</a:t>
            </a:r>
            <a:endParaRPr lang="en-GB" dirty="0"/>
          </a:p>
          <a:p>
            <a:r>
              <a:rPr lang="tr-TR" dirty="0"/>
              <a:t>https://www.web3.university/tracks/create-a-smart-contract/what-are-smart-contracts</a:t>
            </a:r>
            <a:endParaRPr lang="en-GB" dirty="0"/>
          </a:p>
          <a:p>
            <a:r>
              <a:rPr lang="en-GB" dirty="0"/>
              <a:t>Zheng, G., Gao, L., Huang, L., &amp; Guan, J. (2021). Ethereum smart contract development in solidity (pp. 3-334). Berlin/Heidelberg, Germany: Springer.</a:t>
            </a:r>
          </a:p>
          <a:p>
            <a:endParaRPr lang="tr-TR" dirty="0"/>
          </a:p>
        </p:txBody>
      </p:sp>
      <p:sp>
        <p:nvSpPr>
          <p:cNvPr id="5" name="Slayt Numarası Yer Tutucusu 4">
            <a:extLst>
              <a:ext uri="{FF2B5EF4-FFF2-40B4-BE49-F238E27FC236}">
                <a16:creationId xmlns:a16="http://schemas.microsoft.com/office/drawing/2014/main" id="{06F1EE3C-3CA6-4EA9-86DF-A16443EEF388}"/>
              </a:ext>
            </a:extLst>
          </p:cNvPr>
          <p:cNvSpPr>
            <a:spLocks noGrp="1"/>
          </p:cNvSpPr>
          <p:nvPr>
            <p:ph type="sldNum" sz="quarter" idx="12"/>
          </p:nvPr>
        </p:nvSpPr>
        <p:spPr/>
        <p:txBody>
          <a:bodyPr/>
          <a:lstStyle/>
          <a:p>
            <a:fld id="{2926B2C5-729E-49C2-AB30-FB04D85775A3}" type="slidenum">
              <a:rPr lang="tr-TR" smtClean="0"/>
              <a:t>77</a:t>
            </a:fld>
            <a:endParaRPr lang="tr-TR" dirty="0"/>
          </a:p>
        </p:txBody>
      </p:sp>
    </p:spTree>
    <p:extLst>
      <p:ext uri="{BB962C8B-B14F-4D97-AF65-F5344CB8AC3E}">
        <p14:creationId xmlns:p14="http://schemas.microsoft.com/office/powerpoint/2010/main" val="1846147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C520D6-79BC-5CDC-7EAF-7280CD3E4D40}"/>
              </a:ext>
            </a:extLst>
          </p:cNvPr>
          <p:cNvSpPr>
            <a:spLocks noGrp="1"/>
          </p:cNvSpPr>
          <p:nvPr>
            <p:ph type="title"/>
          </p:nvPr>
        </p:nvSpPr>
        <p:spPr>
          <a:xfrm>
            <a:off x="838200" y="354966"/>
            <a:ext cx="10515600" cy="801066"/>
          </a:xfrm>
        </p:spPr>
        <p:txBody>
          <a:bodyPr/>
          <a:lstStyle/>
          <a:p>
            <a:r>
              <a:rPr lang="en-GB" dirty="0"/>
              <a:t>Coding Smart Contracts </a:t>
            </a:r>
            <a:endParaRPr lang="tr-TR" dirty="0"/>
          </a:p>
        </p:txBody>
      </p:sp>
      <p:sp>
        <p:nvSpPr>
          <p:cNvPr id="3" name="İçerik Yer Tutucusu 2">
            <a:extLst>
              <a:ext uri="{FF2B5EF4-FFF2-40B4-BE49-F238E27FC236}">
                <a16:creationId xmlns:a16="http://schemas.microsoft.com/office/drawing/2014/main" id="{0549D2AA-627C-B64B-AEDA-F1B98AA1DD80}"/>
              </a:ext>
            </a:extLst>
          </p:cNvPr>
          <p:cNvSpPr>
            <a:spLocks noGrp="1"/>
          </p:cNvSpPr>
          <p:nvPr>
            <p:ph idx="1"/>
          </p:nvPr>
        </p:nvSpPr>
        <p:spPr>
          <a:xfrm>
            <a:off x="838200" y="1265814"/>
            <a:ext cx="8173720" cy="4732476"/>
          </a:xfrm>
        </p:spPr>
        <p:txBody>
          <a:bodyPr>
            <a:normAutofit fontScale="77500" lnSpcReduction="20000"/>
          </a:bodyPr>
          <a:lstStyle/>
          <a:p>
            <a:pPr marL="0" indent="0">
              <a:buNone/>
            </a:pPr>
            <a:r>
              <a:rPr lang="en-GB" dirty="0"/>
              <a:t>Coding smart contracts involves writing computer code that defines the logic and </a:t>
            </a:r>
            <a:r>
              <a:rPr lang="en-GB" dirty="0" err="1"/>
              <a:t>behavior</a:t>
            </a:r>
            <a:r>
              <a:rPr lang="en-GB" dirty="0"/>
              <a:t> of the contracts. </a:t>
            </a:r>
          </a:p>
          <a:p>
            <a:endParaRPr lang="en-GB" dirty="0"/>
          </a:p>
          <a:p>
            <a:pPr marL="0" indent="0">
              <a:buNone/>
            </a:pPr>
            <a:r>
              <a:rPr lang="en-GB" dirty="0"/>
              <a:t>Smart contracts are typically written in specific programming languages designed for blockchain development, with Solidity being one of the most popular languages used for coding smart contracts on platforms like Ethereum.</a:t>
            </a:r>
            <a:endParaRPr lang="tr-TR" dirty="0"/>
          </a:p>
          <a:p>
            <a:endParaRPr lang="tr-TR" dirty="0"/>
          </a:p>
          <a:p>
            <a:pPr marL="0" indent="0" algn="l">
              <a:buNone/>
            </a:pPr>
            <a:r>
              <a:rPr lang="en-GB" b="0" i="0" dirty="0">
                <a:solidFill>
                  <a:srgbClr val="0D0D0D"/>
                </a:solidFill>
                <a:effectLst/>
                <a:highlight>
                  <a:srgbClr val="FFFFFF"/>
                </a:highlight>
                <a:latin typeface="Söhne"/>
              </a:rPr>
              <a:t>Smart contracts are written in programming languages specifically designed for blockchain development.</a:t>
            </a:r>
          </a:p>
          <a:p>
            <a:pPr algn="l">
              <a:buFont typeface="Arial" panose="020B0604020202020204" pitchFamily="34" charset="0"/>
              <a:buChar char="•"/>
            </a:pPr>
            <a:r>
              <a:rPr lang="en-GB" b="0" i="0" dirty="0">
                <a:solidFill>
                  <a:srgbClr val="0D0D0D"/>
                </a:solidFill>
                <a:effectLst/>
                <a:highlight>
                  <a:srgbClr val="FFFFFF"/>
                </a:highlight>
                <a:latin typeface="Söhne"/>
              </a:rPr>
              <a:t>These languages often have features that facilitate interacting with blockchain data and executing transactions.</a:t>
            </a:r>
          </a:p>
          <a:p>
            <a:pPr algn="l">
              <a:buFont typeface="Arial" panose="020B0604020202020204" pitchFamily="34" charset="0"/>
              <a:buChar char="•"/>
            </a:pPr>
            <a:r>
              <a:rPr lang="en-GB" b="0" i="0" dirty="0">
                <a:solidFill>
                  <a:srgbClr val="0D0D0D"/>
                </a:solidFill>
                <a:effectLst/>
                <a:highlight>
                  <a:srgbClr val="FFFFFF"/>
                </a:highlight>
                <a:latin typeface="Söhne"/>
              </a:rPr>
              <a:t>Smart contract code defines the rules, conditions, and actions that govern the </a:t>
            </a:r>
            <a:r>
              <a:rPr lang="en-GB" b="0" i="0" dirty="0" err="1">
                <a:solidFill>
                  <a:srgbClr val="0D0D0D"/>
                </a:solidFill>
                <a:effectLst/>
                <a:highlight>
                  <a:srgbClr val="FFFFFF"/>
                </a:highlight>
                <a:latin typeface="Söhne"/>
              </a:rPr>
              <a:t>behavior</a:t>
            </a:r>
            <a:r>
              <a:rPr lang="en-GB" b="0" i="0" dirty="0">
                <a:solidFill>
                  <a:srgbClr val="0D0D0D"/>
                </a:solidFill>
                <a:effectLst/>
                <a:highlight>
                  <a:srgbClr val="FFFFFF"/>
                </a:highlight>
                <a:latin typeface="Söhne"/>
              </a:rPr>
              <a:t> of the contract.</a:t>
            </a:r>
          </a:p>
          <a:p>
            <a:pPr algn="l">
              <a:buFont typeface="Arial" panose="020B0604020202020204" pitchFamily="34" charset="0"/>
              <a:buChar char="•"/>
            </a:pPr>
            <a:r>
              <a:rPr lang="en-GB" b="0" i="0" dirty="0">
                <a:solidFill>
                  <a:srgbClr val="0D0D0D"/>
                </a:solidFill>
                <a:effectLst/>
                <a:highlight>
                  <a:srgbClr val="FFFFFF"/>
                </a:highlight>
                <a:latin typeface="Söhne"/>
              </a:rPr>
              <a:t>Contracts are deployed to the blockchain, where they execute autonomously based on predefined conditions.</a:t>
            </a:r>
          </a:p>
          <a:p>
            <a:endParaRPr lang="tr-TR" dirty="0"/>
          </a:p>
        </p:txBody>
      </p:sp>
      <p:sp>
        <p:nvSpPr>
          <p:cNvPr id="4" name="Slayt Numarası Yer Tutucusu 3">
            <a:extLst>
              <a:ext uri="{FF2B5EF4-FFF2-40B4-BE49-F238E27FC236}">
                <a16:creationId xmlns:a16="http://schemas.microsoft.com/office/drawing/2014/main" id="{2DC4A9C3-96AE-3C47-0C3D-58C76A90390D}"/>
              </a:ext>
            </a:extLst>
          </p:cNvPr>
          <p:cNvSpPr>
            <a:spLocks noGrp="1"/>
          </p:cNvSpPr>
          <p:nvPr>
            <p:ph type="sldNum" sz="quarter" idx="12"/>
          </p:nvPr>
        </p:nvSpPr>
        <p:spPr/>
        <p:txBody>
          <a:bodyPr/>
          <a:lstStyle/>
          <a:p>
            <a:fld id="{2926B2C5-729E-49C2-AB30-FB04D85775A3}" type="slidenum">
              <a:rPr lang="tr-TR" smtClean="0"/>
              <a:t>8</a:t>
            </a:fld>
            <a:endParaRPr lang="tr-TR" dirty="0"/>
          </a:p>
        </p:txBody>
      </p:sp>
      <p:pic>
        <p:nvPicPr>
          <p:cNvPr id="10" name="Picture 5" descr="Computer script on a screen">
            <a:extLst>
              <a:ext uri="{FF2B5EF4-FFF2-40B4-BE49-F238E27FC236}">
                <a16:creationId xmlns:a16="http://schemas.microsoft.com/office/drawing/2014/main" id="{46992B51-59E0-FCB0-9FEC-2B47CD79AEBF}"/>
              </a:ext>
            </a:extLst>
          </p:cNvPr>
          <p:cNvPicPr>
            <a:picLocks noChangeAspect="1"/>
          </p:cNvPicPr>
          <p:nvPr/>
        </p:nvPicPr>
        <p:blipFill rotWithShape="1">
          <a:blip r:embed="rId3"/>
          <a:srcRect l="7448" r="47221" b="-1"/>
          <a:stretch/>
        </p:blipFill>
        <p:spPr>
          <a:xfrm>
            <a:off x="9402033" y="1265813"/>
            <a:ext cx="2789967" cy="4583359"/>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498397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950EAF-71FC-849B-5906-9F1DF6431BE8}"/>
              </a:ext>
            </a:extLst>
          </p:cNvPr>
          <p:cNvSpPr>
            <a:spLocks noGrp="1"/>
          </p:cNvSpPr>
          <p:nvPr>
            <p:ph type="title"/>
          </p:nvPr>
        </p:nvSpPr>
        <p:spPr/>
        <p:txBody>
          <a:bodyPr/>
          <a:lstStyle/>
          <a:p>
            <a:r>
              <a:rPr lang="en-GB"/>
              <a:t>Coding Smart Contracts (e.g., Solidity</a:t>
            </a:r>
            <a:r>
              <a:rPr lang="tr-TR"/>
              <a:t>)</a:t>
            </a:r>
            <a:endParaRPr lang="tr-TR" dirty="0"/>
          </a:p>
        </p:txBody>
      </p:sp>
      <p:sp>
        <p:nvSpPr>
          <p:cNvPr id="3" name="İçerik Yer Tutucusu 2">
            <a:extLst>
              <a:ext uri="{FF2B5EF4-FFF2-40B4-BE49-F238E27FC236}">
                <a16:creationId xmlns:a16="http://schemas.microsoft.com/office/drawing/2014/main" id="{6337BCD6-9EFB-3E5B-E478-5479C42AA515}"/>
              </a:ext>
            </a:extLst>
          </p:cNvPr>
          <p:cNvSpPr>
            <a:spLocks noGrp="1"/>
          </p:cNvSpPr>
          <p:nvPr>
            <p:ph idx="1"/>
          </p:nvPr>
        </p:nvSpPr>
        <p:spPr/>
        <p:txBody>
          <a:bodyPr>
            <a:normAutofit fontScale="70000" lnSpcReduction="20000"/>
          </a:bodyPr>
          <a:lstStyle/>
          <a:p>
            <a:pPr marL="0" indent="0" algn="l">
              <a:buNone/>
            </a:pPr>
            <a:r>
              <a:rPr lang="en-GB" b="0" i="0" dirty="0">
                <a:solidFill>
                  <a:srgbClr val="0D0D0D"/>
                </a:solidFill>
                <a:effectLst/>
                <a:highlight>
                  <a:srgbClr val="FFFFFF"/>
                </a:highlight>
                <a:latin typeface="Söhne"/>
              </a:rPr>
              <a:t>Solidity is a high-level programming language designed for writing smart contracts on Ethereum and other compatible blockchain platforms. Here are some key points about Solidity:</a:t>
            </a:r>
          </a:p>
          <a:p>
            <a:pPr algn="l">
              <a:buFont typeface="+mj-lt"/>
              <a:buAutoNum type="arabicPeriod"/>
            </a:pPr>
            <a:r>
              <a:rPr lang="en-GB" b="1" i="0" dirty="0">
                <a:solidFill>
                  <a:srgbClr val="0D0D0D"/>
                </a:solidFill>
                <a:effectLst/>
                <a:highlight>
                  <a:srgbClr val="FFFFFF"/>
                </a:highlight>
                <a:latin typeface="Söhne"/>
              </a:rPr>
              <a:t>Syntax:</a:t>
            </a:r>
            <a:r>
              <a:rPr lang="en-GB" b="0" i="0" dirty="0">
                <a:solidFill>
                  <a:srgbClr val="0D0D0D"/>
                </a:solidFill>
                <a:effectLst/>
                <a:highlight>
                  <a:srgbClr val="FFFFFF"/>
                </a:highlight>
                <a:latin typeface="Söhne"/>
              </a:rPr>
              <a:t> Solidity syntax is similar to JavaScript and C++, making it relatively easy for developers to learn and use.</a:t>
            </a:r>
          </a:p>
          <a:p>
            <a:pPr algn="l">
              <a:buFont typeface="+mj-lt"/>
              <a:buAutoNum type="arabicPeriod"/>
            </a:pPr>
            <a:r>
              <a:rPr lang="en-GB" b="1" i="0" dirty="0">
                <a:solidFill>
                  <a:srgbClr val="0D0D0D"/>
                </a:solidFill>
                <a:effectLst/>
                <a:highlight>
                  <a:srgbClr val="FFFFFF"/>
                </a:highlight>
                <a:latin typeface="Söhne"/>
              </a:rPr>
              <a:t>Data Types:</a:t>
            </a:r>
            <a:r>
              <a:rPr lang="en-GB" b="0" i="0" dirty="0">
                <a:solidFill>
                  <a:srgbClr val="0D0D0D"/>
                </a:solidFill>
                <a:effectLst/>
                <a:highlight>
                  <a:srgbClr val="FFFFFF"/>
                </a:highlight>
                <a:latin typeface="Söhne"/>
              </a:rPr>
              <a:t> Solidity supports various data types such as integers, </a:t>
            </a:r>
            <a:r>
              <a:rPr lang="en-GB" b="0" i="0" dirty="0" err="1">
                <a:solidFill>
                  <a:srgbClr val="0D0D0D"/>
                </a:solidFill>
                <a:effectLst/>
                <a:highlight>
                  <a:srgbClr val="FFFFFF"/>
                </a:highlight>
                <a:latin typeface="Söhne"/>
              </a:rPr>
              <a:t>booleans</a:t>
            </a:r>
            <a:r>
              <a:rPr lang="en-GB" b="0" i="0" dirty="0">
                <a:solidFill>
                  <a:srgbClr val="0D0D0D"/>
                </a:solidFill>
                <a:effectLst/>
                <a:highlight>
                  <a:srgbClr val="FFFFFF"/>
                </a:highlight>
                <a:latin typeface="Söhne"/>
              </a:rPr>
              <a:t>, strings, arrays, structs, and more.</a:t>
            </a:r>
          </a:p>
          <a:p>
            <a:pPr algn="l">
              <a:buFont typeface="+mj-lt"/>
              <a:buAutoNum type="arabicPeriod"/>
            </a:pPr>
            <a:r>
              <a:rPr lang="en-GB" b="1" i="0" dirty="0">
                <a:solidFill>
                  <a:srgbClr val="0D0D0D"/>
                </a:solidFill>
                <a:effectLst/>
                <a:highlight>
                  <a:srgbClr val="FFFFFF"/>
                </a:highlight>
                <a:latin typeface="Söhne"/>
              </a:rPr>
              <a:t>Functions:</a:t>
            </a:r>
            <a:r>
              <a:rPr lang="en-GB" b="0" i="0" dirty="0">
                <a:solidFill>
                  <a:srgbClr val="0D0D0D"/>
                </a:solidFill>
                <a:effectLst/>
                <a:highlight>
                  <a:srgbClr val="FFFFFF"/>
                </a:highlight>
                <a:latin typeface="Söhne"/>
              </a:rPr>
              <a:t> Smart contracts in Solidity are made up of functions that define the contract's </a:t>
            </a:r>
            <a:r>
              <a:rPr lang="en-GB" b="0" i="0" dirty="0" err="1">
                <a:solidFill>
                  <a:srgbClr val="0D0D0D"/>
                </a:solidFill>
                <a:effectLst/>
                <a:highlight>
                  <a:srgbClr val="FFFFFF"/>
                </a:highlight>
                <a:latin typeface="Söhne"/>
              </a:rPr>
              <a:t>behavior</a:t>
            </a:r>
            <a:r>
              <a:rPr lang="en-GB" b="0" i="0" dirty="0">
                <a:solidFill>
                  <a:srgbClr val="0D0D0D"/>
                </a:solidFill>
                <a:effectLst/>
                <a:highlight>
                  <a:srgbClr val="FFFFFF"/>
                </a:highlight>
                <a:latin typeface="Söhne"/>
              </a:rPr>
              <a:t>. Functions can be public, private, or internal.</a:t>
            </a:r>
          </a:p>
          <a:p>
            <a:pPr algn="l">
              <a:buFont typeface="+mj-lt"/>
              <a:buAutoNum type="arabicPeriod"/>
            </a:pPr>
            <a:r>
              <a:rPr lang="en-GB" b="1" i="0" dirty="0">
                <a:solidFill>
                  <a:srgbClr val="0D0D0D"/>
                </a:solidFill>
                <a:effectLst/>
                <a:highlight>
                  <a:srgbClr val="FFFFFF"/>
                </a:highlight>
                <a:latin typeface="Söhne"/>
              </a:rPr>
              <a:t>State Variables:</a:t>
            </a:r>
            <a:r>
              <a:rPr lang="en-GB" b="0" i="0" dirty="0">
                <a:solidFill>
                  <a:srgbClr val="0D0D0D"/>
                </a:solidFill>
                <a:effectLst/>
                <a:highlight>
                  <a:srgbClr val="FFFFFF"/>
                </a:highlight>
                <a:latin typeface="Söhne"/>
              </a:rPr>
              <a:t> Solidity allows the declaration of state variables that persist on the blockchain and hold contract data.</a:t>
            </a:r>
          </a:p>
          <a:p>
            <a:pPr algn="l">
              <a:buFont typeface="+mj-lt"/>
              <a:buAutoNum type="arabicPeriod"/>
            </a:pPr>
            <a:r>
              <a:rPr lang="en-GB" b="1" i="0" dirty="0">
                <a:solidFill>
                  <a:srgbClr val="0D0D0D"/>
                </a:solidFill>
                <a:effectLst/>
                <a:highlight>
                  <a:srgbClr val="FFFFFF"/>
                </a:highlight>
                <a:latin typeface="Söhne"/>
              </a:rPr>
              <a:t>Modifiers:</a:t>
            </a:r>
            <a:r>
              <a:rPr lang="en-GB" b="0" i="0" dirty="0">
                <a:solidFill>
                  <a:srgbClr val="0D0D0D"/>
                </a:solidFill>
                <a:effectLst/>
                <a:highlight>
                  <a:srgbClr val="FFFFFF"/>
                </a:highlight>
                <a:latin typeface="Söhne"/>
              </a:rPr>
              <a:t> Modifiers in Solidity are used to add conditions or restrictions to functions, enhancing security and control.</a:t>
            </a:r>
          </a:p>
          <a:p>
            <a:pPr algn="l">
              <a:buFont typeface="+mj-lt"/>
              <a:buAutoNum type="arabicPeriod"/>
            </a:pPr>
            <a:r>
              <a:rPr lang="en-GB" b="1" i="0" dirty="0">
                <a:solidFill>
                  <a:srgbClr val="0D0D0D"/>
                </a:solidFill>
                <a:effectLst/>
                <a:highlight>
                  <a:srgbClr val="FFFFFF"/>
                </a:highlight>
                <a:latin typeface="Söhne"/>
              </a:rPr>
              <a:t>Events:</a:t>
            </a:r>
            <a:r>
              <a:rPr lang="en-GB" b="0" i="0" dirty="0">
                <a:solidFill>
                  <a:srgbClr val="0D0D0D"/>
                </a:solidFill>
                <a:effectLst/>
                <a:highlight>
                  <a:srgbClr val="FFFFFF"/>
                </a:highlight>
                <a:latin typeface="Söhne"/>
              </a:rPr>
              <a:t> Solidity supports events, which are used to log important contract actions and provide transparency.</a:t>
            </a:r>
          </a:p>
          <a:p>
            <a:pPr algn="l">
              <a:buFont typeface="+mj-lt"/>
              <a:buAutoNum type="arabicPeriod"/>
            </a:pPr>
            <a:r>
              <a:rPr lang="en-GB" b="1" i="0" dirty="0">
                <a:solidFill>
                  <a:srgbClr val="0D0D0D"/>
                </a:solidFill>
                <a:effectLst/>
                <a:highlight>
                  <a:srgbClr val="FFFFFF"/>
                </a:highlight>
                <a:latin typeface="Söhne"/>
              </a:rPr>
              <a:t>Inheritance:</a:t>
            </a:r>
            <a:r>
              <a:rPr lang="en-GB" b="0" i="0" dirty="0">
                <a:solidFill>
                  <a:srgbClr val="0D0D0D"/>
                </a:solidFill>
                <a:effectLst/>
                <a:highlight>
                  <a:srgbClr val="FFFFFF"/>
                </a:highlight>
                <a:latin typeface="Söhne"/>
              </a:rPr>
              <a:t> Solidity supports inheritance, allowing contracts to inherit properties and functions from other contracts.</a:t>
            </a:r>
          </a:p>
          <a:p>
            <a:pPr algn="l">
              <a:buFont typeface="+mj-lt"/>
              <a:buAutoNum type="arabicPeriod"/>
            </a:pPr>
            <a:r>
              <a:rPr lang="en-GB" b="1" i="0" dirty="0">
                <a:solidFill>
                  <a:srgbClr val="0D0D0D"/>
                </a:solidFill>
                <a:effectLst/>
                <a:highlight>
                  <a:srgbClr val="FFFFFF"/>
                </a:highlight>
                <a:latin typeface="Söhne"/>
              </a:rPr>
              <a:t>Deployment:</a:t>
            </a:r>
            <a:r>
              <a:rPr lang="en-GB" b="0" i="0" dirty="0">
                <a:solidFill>
                  <a:srgbClr val="0D0D0D"/>
                </a:solidFill>
                <a:effectLst/>
                <a:highlight>
                  <a:srgbClr val="FFFFFF"/>
                </a:highlight>
                <a:latin typeface="Söhne"/>
              </a:rPr>
              <a:t> Once a smart contract is written in Solidity, it is compiled into bytecode and deployed to the Ethereum blockchain using tools like Remix or Truffle.</a:t>
            </a:r>
          </a:p>
          <a:p>
            <a:endParaRPr lang="tr-TR" dirty="0"/>
          </a:p>
        </p:txBody>
      </p:sp>
      <p:sp>
        <p:nvSpPr>
          <p:cNvPr id="4" name="Slayt Numarası Yer Tutucusu 3">
            <a:extLst>
              <a:ext uri="{FF2B5EF4-FFF2-40B4-BE49-F238E27FC236}">
                <a16:creationId xmlns:a16="http://schemas.microsoft.com/office/drawing/2014/main" id="{B708E62E-1719-FE2E-EC23-D88F27784E1E}"/>
              </a:ext>
            </a:extLst>
          </p:cNvPr>
          <p:cNvSpPr>
            <a:spLocks noGrp="1"/>
          </p:cNvSpPr>
          <p:nvPr>
            <p:ph type="sldNum" sz="quarter" idx="12"/>
          </p:nvPr>
        </p:nvSpPr>
        <p:spPr/>
        <p:txBody>
          <a:bodyPr/>
          <a:lstStyle/>
          <a:p>
            <a:fld id="{2926B2C5-729E-49C2-AB30-FB04D85775A3}" type="slidenum">
              <a:rPr lang="tr-TR" smtClean="0"/>
              <a:t>9</a:t>
            </a:fld>
            <a:endParaRPr lang="tr-TR" dirty="0"/>
          </a:p>
        </p:txBody>
      </p:sp>
    </p:spTree>
    <p:extLst>
      <p:ext uri="{BB962C8B-B14F-4D97-AF65-F5344CB8AC3E}">
        <p14:creationId xmlns:p14="http://schemas.microsoft.com/office/powerpoint/2010/main" val="2552766074"/>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9266</TotalTime>
  <Words>16295</Words>
  <Application>Microsoft Office PowerPoint</Application>
  <PresentationFormat>Geniş ekran</PresentationFormat>
  <Paragraphs>856</Paragraphs>
  <Slides>77</Slides>
  <Notes>74</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77</vt:i4>
      </vt:variant>
    </vt:vector>
  </HeadingPairs>
  <TitlesOfParts>
    <vt:vector size="87" baseType="lpstr">
      <vt:lpstr>Arial</vt:lpstr>
      <vt:lpstr>Calibri</vt:lpstr>
      <vt:lpstr>Calibri Light</vt:lpstr>
      <vt:lpstr>Comic Sans MS</vt:lpstr>
      <vt:lpstr>Courier New</vt:lpstr>
      <vt:lpstr>Google Sans</vt:lpstr>
      <vt:lpstr>Söhne</vt:lpstr>
      <vt:lpstr>Söhne Mono</vt:lpstr>
      <vt:lpstr>Wingdings</vt:lpstr>
      <vt:lpstr>Office Teması</vt:lpstr>
      <vt:lpstr>803400815101 Blockchain and Smart Contracts Artificial Intelligence Technologies Program (Graduate) Graduate School of Natural and Applied Sciences 2023 - 2024 Spring Semester</vt:lpstr>
      <vt:lpstr>What Are Smart Contracts?</vt:lpstr>
      <vt:lpstr>What Are Smart Contracts?</vt:lpstr>
      <vt:lpstr>What Are Smart Contracts?</vt:lpstr>
      <vt:lpstr>Smart Contract Platforms </vt:lpstr>
      <vt:lpstr>Smart Contract Platforms - Ethereum</vt:lpstr>
      <vt:lpstr>Smart Contract Platforms - Ethereum</vt:lpstr>
      <vt:lpstr>Coding Smart Contracts </vt:lpstr>
      <vt:lpstr>Coding Smart Contracts (e.g., Solidity)</vt:lpstr>
      <vt:lpstr>Solidity- Example</vt:lpstr>
      <vt:lpstr>Execution and Automation of Smart Contracts</vt:lpstr>
      <vt:lpstr>Execution and Automation of Smart Contracts</vt:lpstr>
      <vt:lpstr>Privacy and Security in Blockchain and Smart Contracts: Privacy Challenges</vt:lpstr>
      <vt:lpstr>Privacy and Security in Blockchain and Smart Contracts: Zero-Knowledge Proofs</vt:lpstr>
      <vt:lpstr>Privacy and Security in Blockchain and Smart Contracts: Applications of Zero-Knowledge Proofs:</vt:lpstr>
      <vt:lpstr>Privacy and Security in Blockchain and Smart Contracts: Applications of Zero-Knowledge Proofs:</vt:lpstr>
      <vt:lpstr>Privacy and Security in Blockchain and Smart Contracts: Applications of Zero-Knowledge Proofs:</vt:lpstr>
      <vt:lpstr>Privacy and Security in Blockchain and Smart Contracts: Smart Contract Security</vt:lpstr>
      <vt:lpstr>Privacy and Security in Blockchain and Smart Contracts: Smart Contract Security</vt:lpstr>
      <vt:lpstr>Privacy and Security in Blockchain and Smart Contracts: Regulatory Compliance</vt:lpstr>
      <vt:lpstr>Privacy and Security in Blockchain and Smart Contracts: Regulatory Compliance</vt:lpstr>
      <vt:lpstr>Privacy and Security in Blockchain and Smart Contracts:  Best Practices</vt:lpstr>
      <vt:lpstr>Privacy and Security in Blockchain and Smart Contracts:  Best Practices</vt:lpstr>
      <vt:lpstr>Real-world Applications of Smart Contracts in Decentralized Autonomous Organizations (DAOs) - DAO Fundamentals</vt:lpstr>
      <vt:lpstr>Real-world Applications of Smart Contracts in Decentralized Autonomous Organizations (DAOs) - DAO Fundamentals</vt:lpstr>
      <vt:lpstr>Real-world Applications of Smart Contracts in Decentralized Autonomous Organizations (DAOs) - Role of Smart Contracts</vt:lpstr>
      <vt:lpstr>Real-world Applications of Smart Contracts in Decentralized Autonomous Organizations (DAOs) - Role of Smart Contracts</vt:lpstr>
      <vt:lpstr>Real-world Applications of Smart Contracts in Decentralized Autonomous Organizations (DAOs) - Role of Smart Contracts</vt:lpstr>
      <vt:lpstr>Real-world Applications of Smart Contracts in Decentralized Autonomous Organizations (DAOs) - Governance and Decision-Making</vt:lpstr>
      <vt:lpstr>Real-world Applications of Smart Contracts in Decentralized Autonomous Organizations (DAOs) - Governance and Decision-Making</vt:lpstr>
      <vt:lpstr>Real-world Applications of Smart Contracts in Decentralized Autonomous Organizations (DAOs) - Governance and Decision-Making</vt:lpstr>
      <vt:lpstr>Real-world Applications of Smart Contracts in Decentralized Autonomous Organizations (DAOs) - DAO Case Studies</vt:lpstr>
      <vt:lpstr>Real-world Applications of Smart Contracts in Decentralized Autonomous Organizations (DAOs) - DAO Case Studies</vt:lpstr>
      <vt:lpstr>Real-world Applications of Smart Contracts in Decentralized Autonomous Organizations (DAOs) - DAO Case Studies</vt:lpstr>
      <vt:lpstr>Real-world Applications of Smart Contracts in Decentralized Autonomous Organizations (DAOs) DAO Challenges and Security</vt:lpstr>
      <vt:lpstr>Real-world Applications of Smart Contracts in Decentralized Autonomous Organizations (DAOs) DAO Challenges and Security</vt:lpstr>
      <vt:lpstr>Real-world Applications of Smart Contracts in Decentralized Autonomous Organizations (DAOs) DAO Challenges and Security</vt:lpstr>
      <vt:lpstr>AI-Powered Smart Contracts - AI in Smart Contracts</vt:lpstr>
      <vt:lpstr>AI-Powered Smart Contracts - AI in Smart Contracts</vt:lpstr>
      <vt:lpstr>AI-Powered Smart Contracts - Dynamic and Adaptive Contracts</vt:lpstr>
      <vt:lpstr>AI-Powered Smart Contracts - Dynamic and Adaptive Contracts</vt:lpstr>
      <vt:lpstr>AI-Powered Smart Contracts - Dynamic and Adaptive Contracts</vt:lpstr>
      <vt:lpstr>AI-Powered Smart Contracts - Use Cases: Predictive Contract Execution</vt:lpstr>
      <vt:lpstr>AI-Powered Smart Contracts - Use Cases: Predictive Contract Execution</vt:lpstr>
      <vt:lpstr>AI-Powered Smart Contracts - Benefits </vt:lpstr>
      <vt:lpstr>AI-Powered Smart Contracts - Limitations</vt:lpstr>
      <vt:lpstr>AI-Powered Smart Contracts - Research Avenues</vt:lpstr>
      <vt:lpstr>AI-Powered Smart Contracts - Research Avenues</vt:lpstr>
      <vt:lpstr>Smart Contracts in Legal Processes- Smart Contracts in Legal Context</vt:lpstr>
      <vt:lpstr>Smart Contracts in Legal Processes- Smart Contracts in Legal Context</vt:lpstr>
      <vt:lpstr>Smart Contracts in Legal Processes- Examples: Contract Execution, Escrow</vt:lpstr>
      <vt:lpstr>Smart Contracts in Legal Processes- Examples: Contract Execution, Escrow</vt:lpstr>
      <vt:lpstr>Smart Contracts in Legal Processes- Benefits: Automation, Transparency</vt:lpstr>
      <vt:lpstr>Smart Contracts in Legal Processes- Legal Challenges and Solutions</vt:lpstr>
      <vt:lpstr>Smart Contracts in Legal Processes- Legal Challenges and Solutions</vt:lpstr>
      <vt:lpstr>Smart Contracts in Legal Processes-Future of Legal Tech</vt:lpstr>
      <vt:lpstr>Smart Contracts in Legal Processes-Future of Legal Tech</vt:lpstr>
      <vt:lpstr>Smart Contracts for Automated Legal Agreements- Legal Automation Challenges</vt:lpstr>
      <vt:lpstr>Smart Contracts for Automated Legal Agreements - Use Cases: Contracts, Agreements</vt:lpstr>
      <vt:lpstr>Smart Contracts for Automated Legal Agreements - Use Cases: Contracts, Agreements</vt:lpstr>
      <vt:lpstr>Smart Contracts for Automated Legal Agreements-Smart Contract Templates</vt:lpstr>
      <vt:lpstr>Smart Contracts for Automated Legal Agreements- Legal and Ethical Considerations</vt:lpstr>
      <vt:lpstr>Smart Contracts for Automated Legal Agreements- Legal and Ethical Considerations</vt:lpstr>
      <vt:lpstr>Smart Contracts for Automated Legal Agreements- Legal and Ethical Considerations</vt:lpstr>
      <vt:lpstr>Smart Contracts for Automated Legal Agreements- Adoption in Legal Industry</vt:lpstr>
      <vt:lpstr>Smart Contracts for Intellectual Property Licensing- Intellectual Property Licensing Challenges </vt:lpstr>
      <vt:lpstr>Smart Contracts for Intellectual Property Licensing- Intellectual Property Licensing Challenges </vt:lpstr>
      <vt:lpstr>Smart Contracts for Intellectual Property Licensing- Smart Contracts for Royalties </vt:lpstr>
      <vt:lpstr>Smart Contracts for Intellectual Property Licensing- Smart Contracts for Royalties </vt:lpstr>
      <vt:lpstr>Smart Contracts for Intellectual Property Licensing- Use Cases: Music, Content Licensing </vt:lpstr>
      <vt:lpstr>Smart Contracts for Intellectual Property Licensing- Use Cases: Music, Content Licensing </vt:lpstr>
      <vt:lpstr>Smart Contracts for Intellectual Property Licensing- Ensuring Fair Compensation </vt:lpstr>
      <vt:lpstr>Smart Contracts for Intellectual Property Licensing- Ensuring Fair Compensation </vt:lpstr>
      <vt:lpstr>Smart Contracts for Intellectual Property Licensing- Legal Frameworks</vt:lpstr>
      <vt:lpstr>Smart Contracts for Intellectual Property Licensing- Legal Frameworks</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Murat Karakus</dc:creator>
  <cp:lastModifiedBy>Fatih Bildirici</cp:lastModifiedBy>
  <cp:revision>385</cp:revision>
  <dcterms:created xsi:type="dcterms:W3CDTF">2022-09-18T20:30:53Z</dcterms:created>
  <dcterms:modified xsi:type="dcterms:W3CDTF">2024-05-19T19:38:59Z</dcterms:modified>
</cp:coreProperties>
</file>